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 id="2147483735" r:id="rId5"/>
  </p:sldMasterIdLst>
  <p:notesMasterIdLst>
    <p:notesMasterId r:id="rId34"/>
  </p:notesMasterIdLst>
  <p:sldIdLst>
    <p:sldId id="300" r:id="rId6"/>
    <p:sldId id="303" r:id="rId7"/>
    <p:sldId id="287" r:id="rId8"/>
    <p:sldId id="261" r:id="rId9"/>
    <p:sldId id="260" r:id="rId10"/>
    <p:sldId id="257" r:id="rId11"/>
    <p:sldId id="258" r:id="rId12"/>
    <p:sldId id="259" r:id="rId13"/>
    <p:sldId id="281" r:id="rId14"/>
    <p:sldId id="290" r:id="rId15"/>
    <p:sldId id="282" r:id="rId16"/>
    <p:sldId id="283" r:id="rId17"/>
    <p:sldId id="302" r:id="rId18"/>
    <p:sldId id="301" r:id="rId19"/>
    <p:sldId id="262" r:id="rId20"/>
    <p:sldId id="263" r:id="rId21"/>
    <p:sldId id="285" r:id="rId22"/>
    <p:sldId id="286" r:id="rId23"/>
    <p:sldId id="292" r:id="rId24"/>
    <p:sldId id="271" r:id="rId25"/>
    <p:sldId id="272" r:id="rId26"/>
    <p:sldId id="273" r:id="rId27"/>
    <p:sldId id="266" r:id="rId28"/>
    <p:sldId id="276" r:id="rId29"/>
    <p:sldId id="294" r:id="rId30"/>
    <p:sldId id="277" r:id="rId31"/>
    <p:sldId id="27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시작" id="{0CEF0FCE-5A70-4F27-8465-9EBD12A1AACC}">
          <p14:sldIdLst>
            <p14:sldId id="300"/>
            <p14:sldId id="303"/>
            <p14:sldId id="287"/>
            <p14:sldId id="261"/>
          </p14:sldIdLst>
        </p14:section>
        <p14:section name="중간" id="{EF909C30-3913-48FC-B282-7D8C3B3EAFEA}">
          <p14:sldIdLst>
            <p14:sldId id="260"/>
            <p14:sldId id="257"/>
            <p14:sldId id="258"/>
            <p14:sldId id="259"/>
            <p14:sldId id="281"/>
            <p14:sldId id="290"/>
            <p14:sldId id="282"/>
            <p14:sldId id="283"/>
            <p14:sldId id="302"/>
            <p14:sldId id="301"/>
          </p14:sldIdLst>
        </p14:section>
        <p14:section name="Untitled Section" id="{11A42A94-3AC6-491C-9509-768ADDAD3EBE}">
          <p14:sldIdLst>
            <p14:sldId id="262"/>
            <p14:sldId id="263"/>
            <p14:sldId id="285"/>
            <p14:sldId id="286"/>
            <p14:sldId id="292"/>
            <p14:sldId id="271"/>
            <p14:sldId id="272"/>
            <p14:sldId id="273"/>
            <p14:sldId id="266"/>
            <p14:sldId id="276"/>
            <p14:sldId id="294"/>
            <p14:sldId id="277"/>
            <p14:sldId id="278"/>
          </p14:sldIdLst>
        </p14:section>
        <p14:section name="끝" id="{150E964B-DCDA-4C05-BA0B-8E1A7383BBAE}">
          <p14:sldIdLst>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8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6" autoAdjust="0"/>
    <p:restoredTop sz="52301" autoAdjust="0"/>
  </p:normalViewPr>
  <p:slideViewPr>
    <p:cSldViewPr snapToGrid="0">
      <p:cViewPr varScale="1">
        <p:scale>
          <a:sx n="55" d="100"/>
          <a:sy n="55" d="100"/>
        </p:scale>
        <p:origin x="1446" y="30"/>
      </p:cViewPr>
      <p:guideLst>
        <p:guide orient="horz" pos="2160"/>
        <p:guide pos="3840"/>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55468-132B-456F-B2DB-3E391994362D}" type="datetimeFigureOut">
              <a:rPr lang="ko-KR" altLang="en-US" smtClean="0"/>
              <a:t>2017-01-13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8D8DC-92EA-4E7D-A99F-EE0F2DB4943A}" type="slidenum">
              <a:rPr lang="ko-KR" altLang="en-US" smtClean="0"/>
              <a:t>‹#›</a:t>
            </a:fld>
            <a:endParaRPr lang="ko-KR" altLang="en-US"/>
          </a:p>
        </p:txBody>
      </p:sp>
    </p:spTree>
    <p:extLst>
      <p:ext uri="{BB962C8B-B14F-4D97-AF65-F5344CB8AC3E}">
        <p14:creationId xmlns:p14="http://schemas.microsoft.com/office/powerpoint/2010/main" val="209092405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sz="1200" dirty="0"/>
              <a:t>1</a:t>
            </a:r>
          </a:p>
          <a:p>
            <a:pPr>
              <a:defRPr/>
            </a:pPr>
            <a:endParaRPr lang="en-US" altLang="ko-KR" sz="1200" dirty="0"/>
          </a:p>
          <a:p>
            <a:pPr>
              <a:defRPr/>
            </a:pPr>
            <a:r>
              <a:rPr lang="ko-KR" altLang="en-US" sz="1200" dirty="0"/>
              <a:t>안녕하세요</a:t>
            </a:r>
            <a:r>
              <a:rPr lang="en-US" altLang="ko-KR" sz="1200" dirty="0"/>
              <a:t>. </a:t>
            </a:r>
            <a:r>
              <a:rPr lang="ko-KR" altLang="en-US" sz="1200" dirty="0"/>
              <a:t>오늘 시간이 많이 없어서 짧게 </a:t>
            </a:r>
            <a:r>
              <a:rPr lang="ko-KR" altLang="en-US" sz="1200" dirty="0" err="1"/>
              <a:t>인사드리겠습니다</a:t>
            </a:r>
            <a:r>
              <a:rPr lang="en-US" altLang="ko-KR" sz="1200" dirty="0"/>
              <a:t>. </a:t>
            </a:r>
            <a:r>
              <a:rPr lang="ko-KR" altLang="en-US" sz="1200" b="1" dirty="0" err="1"/>
              <a:t>메쉬코리아</a:t>
            </a:r>
            <a:r>
              <a:rPr lang="ko-KR" altLang="en-US" sz="1200" dirty="0" err="1"/>
              <a:t>에서</a:t>
            </a:r>
            <a:r>
              <a:rPr lang="ko-KR" altLang="en-US" sz="1200" dirty="0"/>
              <a:t> 일하고 있는 </a:t>
            </a:r>
            <a:r>
              <a:rPr lang="en-US" altLang="ko-KR" sz="1200" b="1" dirty="0"/>
              <a:t>MS</a:t>
            </a:r>
            <a:r>
              <a:rPr lang="en-US" altLang="ko-KR" sz="1200" b="1" baseline="0" dirty="0"/>
              <a:t> </a:t>
            </a:r>
            <a:r>
              <a:rPr lang="en-US" altLang="ko-KR" sz="1200" b="1" dirty="0"/>
              <a:t>MVP</a:t>
            </a:r>
            <a:r>
              <a:rPr lang="en-US" altLang="ko-KR" sz="1200" b="0" baseline="0" dirty="0"/>
              <a:t>, </a:t>
            </a:r>
            <a:r>
              <a:rPr lang="ko-KR" altLang="en-US" sz="1200" b="0" baseline="0" dirty="0"/>
              <a:t>권 영 철이라고 합</a:t>
            </a:r>
            <a:r>
              <a:rPr lang="ko-KR" altLang="en-US" sz="1200" dirty="0"/>
              <a:t>니다</a:t>
            </a:r>
            <a:r>
              <a:rPr lang="en-US" altLang="ko-KR" sz="1200" dirty="0"/>
              <a:t>. </a:t>
            </a:r>
          </a:p>
          <a:p>
            <a:pPr>
              <a:defRPr/>
            </a:pPr>
            <a:endParaRPr lang="en-US" altLang="ko-KR" sz="1200" dirty="0"/>
          </a:p>
          <a:p>
            <a:pPr>
              <a:defRPr/>
            </a:pPr>
            <a:r>
              <a:rPr lang="en-US" altLang="ko-KR" sz="1200" dirty="0"/>
              <a:t>UI, UX </a:t>
            </a:r>
            <a:r>
              <a:rPr lang="ko-KR" altLang="en-US" sz="1200" dirty="0"/>
              <a:t>디자인에 관심 많은 윈도우 개발 </a:t>
            </a:r>
            <a:r>
              <a:rPr lang="en-US" altLang="ko-KR" sz="1200" dirty="0"/>
              <a:t>MVP</a:t>
            </a:r>
            <a:r>
              <a:rPr lang="ko-KR" altLang="en-US" sz="1200" dirty="0"/>
              <a:t>입니다</a:t>
            </a:r>
            <a:r>
              <a:rPr lang="en-US" altLang="ko-KR" sz="1200" dirty="0"/>
              <a:t>.</a:t>
            </a:r>
            <a:r>
              <a:rPr lang="ko-KR" altLang="en-US" sz="1200" dirty="0"/>
              <a:t> </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a:t>
            </a:fld>
            <a:endParaRPr lang="ko-KR" altLang="en-US"/>
          </a:p>
        </p:txBody>
      </p:sp>
    </p:spTree>
    <p:extLst>
      <p:ext uri="{BB962C8B-B14F-4D97-AF65-F5344CB8AC3E}">
        <p14:creationId xmlns:p14="http://schemas.microsoft.com/office/powerpoint/2010/main" val="4132397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9</a:t>
            </a:r>
          </a:p>
          <a:p>
            <a:pPr defTabSz="924916">
              <a:defRPr/>
            </a:pPr>
            <a:endParaRPr lang="en-US" altLang="ko-KR" sz="1200" dirty="0"/>
          </a:p>
          <a:p>
            <a:pPr>
              <a:defRPr/>
            </a:pPr>
            <a:r>
              <a:rPr lang="en-US" altLang="ko-KR" sz="1200" b="1" dirty="0">
                <a:solidFill>
                  <a:srgbClr val="FF0000"/>
                </a:solidFill>
              </a:rPr>
              <a:t>[Q] </a:t>
            </a:r>
            <a:r>
              <a:rPr lang="ko-KR" altLang="en-US" sz="1200" dirty="0"/>
              <a:t>각각의</a:t>
            </a:r>
            <a:r>
              <a:rPr lang="ko-KR" altLang="ko-KR" sz="1200" dirty="0"/>
              <a:t> </a:t>
            </a:r>
            <a:r>
              <a:rPr lang="ko-KR" altLang="en-US" sz="1200" dirty="0"/>
              <a:t>뷰</a:t>
            </a:r>
            <a:r>
              <a:rPr lang="ko-KR" altLang="ko-KR" sz="1200" dirty="0"/>
              <a:t>를 만들어 각각에 </a:t>
            </a:r>
            <a:r>
              <a:rPr lang="ko-KR" altLang="en-US" sz="1200" dirty="0"/>
              <a:t>따로따로</a:t>
            </a:r>
            <a:r>
              <a:rPr lang="en-US" altLang="ko-KR" sz="1200" dirty="0"/>
              <a:t>,</a:t>
            </a:r>
            <a:r>
              <a:rPr lang="en-US" altLang="ko-KR" sz="1200" baseline="0" dirty="0"/>
              <a:t> </a:t>
            </a:r>
            <a:r>
              <a:rPr lang="ko-KR" altLang="en-US" sz="1200" baseline="0" dirty="0"/>
              <a:t>완전히 분리해서</a:t>
            </a:r>
            <a:r>
              <a:rPr lang="ko-KR" altLang="en-US" sz="1200" dirty="0"/>
              <a:t> 대응</a:t>
            </a:r>
            <a:r>
              <a:rPr lang="ko-KR" altLang="ko-KR" sz="1200" dirty="0"/>
              <a:t>하는 것입니다.</a:t>
            </a:r>
            <a:r>
              <a:rPr lang="en-US" altLang="ko-KR" sz="1200" dirty="0"/>
              <a:t> </a:t>
            </a:r>
            <a:r>
              <a:rPr lang="en-US" altLang="ko-KR" sz="1200" b="1" dirty="0"/>
              <a:t>[</a:t>
            </a:r>
            <a:r>
              <a:rPr lang="en-US" altLang="ko-KR" sz="1200" b="1" dirty="0" err="1"/>
              <a:t>xaml</a:t>
            </a:r>
            <a:r>
              <a:rPr lang="en-US" altLang="ko-KR" sz="1200" b="1" dirty="0"/>
              <a:t> </a:t>
            </a:r>
            <a:r>
              <a:rPr lang="ko-KR" altLang="en-US" sz="1200" b="1" dirty="0"/>
              <a:t>뷰 구성을 설명한다</a:t>
            </a:r>
            <a:r>
              <a:rPr lang="en-US" altLang="ko-KR" sz="1200" b="1" dirty="0"/>
              <a:t>]</a:t>
            </a:r>
          </a:p>
          <a:p>
            <a:pPr>
              <a:defRPr/>
            </a:pPr>
            <a:endParaRPr lang="en-US" altLang="ko-KR" sz="1200" b="1" dirty="0"/>
          </a:p>
          <a:p>
            <a:pPr>
              <a:defRPr/>
            </a:pPr>
            <a:r>
              <a:rPr lang="ko-KR" altLang="ko-KR" sz="1200" b="1" dirty="0"/>
              <a:t>하지만</a:t>
            </a:r>
            <a:r>
              <a:rPr lang="en-US" altLang="ko-KR" sz="1200" b="1" dirty="0"/>
              <a:t>! </a:t>
            </a:r>
            <a:r>
              <a:rPr lang="ko-KR" altLang="en-US" sz="1200" dirty="0"/>
              <a:t>요렇게 만들면 뷰의 개수 만큼 일이 늘어나고 생산성이 엄청 떨어질 것입니다</a:t>
            </a:r>
            <a:r>
              <a:rPr lang="en-US" altLang="ko-KR" sz="1200" dirty="0"/>
              <a:t>.</a:t>
            </a:r>
            <a:endParaRPr lang="en-US" altLang="ko-KR" dirty="0">
              <a:effectLst/>
            </a:endParaRPr>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10</a:t>
            </a:fld>
            <a:endParaRPr lang="ko-KR" altLang="en-US"/>
          </a:p>
        </p:txBody>
      </p:sp>
    </p:spTree>
    <p:extLst>
      <p:ext uri="{BB962C8B-B14F-4D97-AF65-F5344CB8AC3E}">
        <p14:creationId xmlns:p14="http://schemas.microsoft.com/office/powerpoint/2010/main" val="125137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10</a:t>
            </a:r>
          </a:p>
          <a:p>
            <a:pPr defTabSz="924916">
              <a:defRPr/>
            </a:pPr>
            <a:endParaRPr lang="en-US" altLang="ko-KR" sz="1200" dirty="0"/>
          </a:p>
          <a:p>
            <a:pPr>
              <a:defRPr/>
            </a:pPr>
            <a:r>
              <a:rPr lang="ko-KR" altLang="en-US" sz="1200" dirty="0"/>
              <a:t>이런 것도 있어요</a:t>
            </a:r>
            <a:r>
              <a:rPr lang="en-US" altLang="ko-KR" sz="1200" dirty="0"/>
              <a:t>.</a:t>
            </a:r>
          </a:p>
          <a:p>
            <a:pPr>
              <a:defRPr/>
            </a:pPr>
            <a:endParaRPr lang="en-US" altLang="ko-KR" sz="1200" dirty="0"/>
          </a:p>
          <a:p>
            <a:pPr>
              <a:defRPr/>
            </a:pPr>
            <a:r>
              <a:rPr lang="ko-KR" altLang="en-US" sz="1200" dirty="0"/>
              <a:t>윈도우 </a:t>
            </a:r>
            <a:r>
              <a:rPr lang="en-US" altLang="ko-KR" sz="1200" dirty="0"/>
              <a:t>8 </a:t>
            </a:r>
            <a:r>
              <a:rPr lang="ko-KR" altLang="en-US" sz="1200" dirty="0"/>
              <a:t>시절의 발표되었던 </a:t>
            </a:r>
            <a:r>
              <a:rPr lang="ko-KR" altLang="en-US" sz="1200" b="1" dirty="0"/>
              <a:t>멀티 헤드 솔루션</a:t>
            </a:r>
            <a:r>
              <a:rPr lang="en-US" altLang="ko-KR" sz="1200" dirty="0"/>
              <a:t> </a:t>
            </a:r>
            <a:r>
              <a:rPr lang="ko-KR" altLang="en-US" sz="1200" dirty="0" err="1"/>
              <a:t>들어보셨나요</a:t>
            </a:r>
            <a:r>
              <a:rPr lang="en-US" altLang="ko-KR" sz="1200" dirty="0"/>
              <a:t>? </a:t>
            </a:r>
            <a:r>
              <a:rPr lang="ko-KR" altLang="en-US" sz="1200" dirty="0"/>
              <a:t>윈도우 </a:t>
            </a:r>
            <a:r>
              <a:rPr lang="en-US" altLang="ko-KR" sz="1200" dirty="0"/>
              <a:t>8 </a:t>
            </a:r>
            <a:r>
              <a:rPr lang="ko-KR" altLang="en-US" sz="1200" dirty="0"/>
              <a:t>아직까지 사용하시는 분 없죠</a:t>
            </a:r>
            <a:r>
              <a:rPr lang="en-US" altLang="ko-KR" sz="1200" dirty="0"/>
              <a:t>?</a:t>
            </a:r>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11</a:t>
            </a:fld>
            <a:endParaRPr lang="ko-KR" altLang="en-US"/>
          </a:p>
        </p:txBody>
      </p:sp>
    </p:spTree>
    <p:extLst>
      <p:ext uri="{BB962C8B-B14F-4D97-AF65-F5344CB8AC3E}">
        <p14:creationId xmlns:p14="http://schemas.microsoft.com/office/powerpoint/2010/main" val="2486894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11</a:t>
            </a:r>
          </a:p>
          <a:p>
            <a:pPr defTabSz="924916">
              <a:defRPr/>
            </a:pPr>
            <a:endParaRPr lang="en-US" altLang="ko-KR" sz="1200" dirty="0"/>
          </a:p>
          <a:p>
            <a:pPr>
              <a:defRPr/>
            </a:pPr>
            <a:r>
              <a:rPr lang="ko-KR" altLang="en-US" sz="1200" dirty="0"/>
              <a:t>자</a:t>
            </a:r>
            <a:r>
              <a:rPr lang="en-US" altLang="ko-KR" sz="1200" dirty="0"/>
              <a:t>,</a:t>
            </a:r>
            <a:r>
              <a:rPr lang="ko-KR" altLang="en-US" sz="1200" dirty="0"/>
              <a:t> </a:t>
            </a:r>
            <a:r>
              <a:rPr lang="ko-KR" altLang="ko-KR" sz="1200" dirty="0"/>
              <a:t>하나의 솔루션 안에서 코드</a:t>
            </a:r>
            <a:r>
              <a:rPr lang="en-US" altLang="ko-KR" sz="1200" dirty="0"/>
              <a:t> </a:t>
            </a:r>
            <a:r>
              <a:rPr lang="ko-KR" altLang="en-US" sz="1200" dirty="0"/>
              <a:t>및 리소스 등을</a:t>
            </a:r>
            <a:r>
              <a:rPr lang="ko-KR" altLang="ko-KR" sz="1200" dirty="0"/>
              <a:t> 공유하는</a:t>
            </a:r>
            <a:r>
              <a:rPr lang="en-US" altLang="ko-KR" sz="1200" dirty="0"/>
              <a:t>,</a:t>
            </a:r>
            <a:r>
              <a:rPr lang="ko-KR" altLang="ko-KR" sz="1200" dirty="0"/>
              <a:t> </a:t>
            </a:r>
            <a:r>
              <a:rPr lang="ko-KR" altLang="ko-KR" sz="1200" dirty="0" err="1"/>
              <a:t>멀티</a:t>
            </a:r>
            <a:r>
              <a:rPr lang="ko-KR" altLang="en-US" sz="1200" dirty="0" err="1"/>
              <a:t>플</a:t>
            </a:r>
            <a:r>
              <a:rPr lang="ko-KR" altLang="ko-KR" sz="1200" dirty="0"/>
              <a:t> 프로젝트</a:t>
            </a:r>
            <a:r>
              <a:rPr lang="ko-KR" altLang="en-US" sz="1200" dirty="0"/>
              <a:t>를</a:t>
            </a:r>
            <a:r>
              <a:rPr lang="ko-KR" altLang="ko-KR" sz="1200" dirty="0"/>
              <a:t> </a:t>
            </a:r>
            <a:r>
              <a:rPr lang="ko-KR" altLang="ko-KR" sz="1200" b="1" dirty="0"/>
              <a:t>멀티 헤드 솔루션</a:t>
            </a:r>
            <a:r>
              <a:rPr lang="ko-KR" altLang="en-US" sz="1200" dirty="0"/>
              <a:t>이라고 합니다</a:t>
            </a:r>
            <a:r>
              <a:rPr lang="ko-KR" altLang="ko-KR" sz="1200" dirty="0"/>
              <a:t>.</a:t>
            </a:r>
            <a:r>
              <a:rPr lang="en-US" altLang="ko-KR" sz="1200" dirty="0"/>
              <a:t> </a:t>
            </a:r>
            <a:r>
              <a:rPr lang="ko-KR" altLang="en-US" sz="1200" dirty="0"/>
              <a:t>처음 </a:t>
            </a:r>
            <a:r>
              <a:rPr lang="ko-KR" altLang="en-US" sz="1200" dirty="0" err="1"/>
              <a:t>보셨어도</a:t>
            </a:r>
            <a:r>
              <a:rPr lang="ko-KR" altLang="en-US" sz="1200" dirty="0"/>
              <a:t> 대충 </a:t>
            </a:r>
            <a:r>
              <a:rPr lang="ko-KR" altLang="en-US" sz="1200" dirty="0" err="1"/>
              <a:t>어떤건지</a:t>
            </a:r>
            <a:r>
              <a:rPr lang="ko-KR" altLang="en-US" sz="1200" dirty="0"/>
              <a:t> 짐작이 </a:t>
            </a:r>
            <a:r>
              <a:rPr lang="ko-KR" altLang="en-US" sz="1200" dirty="0" err="1"/>
              <a:t>되실겁니다</a:t>
            </a:r>
            <a:r>
              <a:rPr lang="en-US" altLang="ko-KR" sz="1200" dirty="0"/>
              <a:t>. </a:t>
            </a:r>
            <a:endParaRPr lang="en-US" altLang="ko-KR" sz="1200" b="1" dirty="0"/>
          </a:p>
          <a:p>
            <a:pPr>
              <a:defRPr/>
            </a:pPr>
            <a:endParaRPr lang="en-US" altLang="ko-KR" sz="1200" dirty="0"/>
          </a:p>
          <a:p>
            <a:pPr>
              <a:defRPr/>
            </a:pPr>
            <a:r>
              <a:rPr lang="ko-KR" altLang="en-US" sz="1200" dirty="0"/>
              <a:t>결국 이런 형태의 </a:t>
            </a:r>
            <a:r>
              <a:rPr lang="ko-KR" altLang="en-US" sz="1200" dirty="0" err="1"/>
              <a:t>릴리즈할</a:t>
            </a:r>
            <a:r>
              <a:rPr lang="ko-KR" altLang="en-US" sz="1200" dirty="0"/>
              <a:t> 때 각 </a:t>
            </a:r>
            <a:r>
              <a:rPr lang="ko-KR" altLang="ko-KR" sz="1200" b="1" dirty="0"/>
              <a:t>타</a:t>
            </a:r>
            <a:r>
              <a:rPr lang="ko-KR" altLang="en-US" sz="1200" b="1" dirty="0"/>
              <a:t>겟 마다 어떻게 </a:t>
            </a:r>
            <a:r>
              <a:rPr lang="ko-KR" altLang="en-US" sz="1200" b="1" dirty="0" err="1"/>
              <a:t>팩키징</a:t>
            </a:r>
            <a:r>
              <a:rPr lang="ko-KR" altLang="en-US" sz="1200" b="0" dirty="0" err="1"/>
              <a:t>하는지</a:t>
            </a:r>
            <a:r>
              <a:rPr lang="en-US" altLang="ko-KR" sz="1200" dirty="0"/>
              <a:t>, </a:t>
            </a:r>
            <a:r>
              <a:rPr lang="ko-KR" altLang="ko-KR" sz="1200" b="1" dirty="0"/>
              <a:t>스토어</a:t>
            </a:r>
            <a:r>
              <a:rPr lang="ko-KR" altLang="en-US" sz="1200" b="1" dirty="0"/>
              <a:t>에 </a:t>
            </a:r>
            <a:r>
              <a:rPr lang="ko-KR" altLang="ko-KR" sz="1200" b="1" dirty="0"/>
              <a:t>제출</a:t>
            </a:r>
            <a:r>
              <a:rPr lang="ko-KR" altLang="en-US" sz="1200" dirty="0"/>
              <a:t>은 또 어떻게 다르게 하는지</a:t>
            </a:r>
            <a:r>
              <a:rPr lang="ko-KR" altLang="ko-KR" sz="1200" dirty="0"/>
              <a:t>에 </a:t>
            </a:r>
            <a:r>
              <a:rPr lang="ko-KR" altLang="en-US" sz="1200" dirty="0"/>
              <a:t>대</a:t>
            </a:r>
            <a:r>
              <a:rPr lang="ko-KR" altLang="ko-KR" sz="1200" dirty="0"/>
              <a:t>해서만 신경</a:t>
            </a:r>
            <a:r>
              <a:rPr lang="ko-KR" altLang="en-US" sz="1200" dirty="0"/>
              <a:t>을 </a:t>
            </a:r>
            <a:r>
              <a:rPr lang="ko-KR" altLang="ko-KR" sz="1200" dirty="0"/>
              <a:t>쓰면 </a:t>
            </a:r>
            <a:r>
              <a:rPr lang="ko-KR" altLang="en-US" sz="1200" dirty="0"/>
              <a:t>되겠습</a:t>
            </a:r>
            <a:r>
              <a:rPr lang="ko-KR" altLang="ko-KR" sz="1200" dirty="0"/>
              <a:t>니다.</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12</a:t>
            </a:fld>
            <a:endParaRPr lang="ko-KR" altLang="en-US"/>
          </a:p>
        </p:txBody>
      </p:sp>
    </p:spTree>
    <p:extLst>
      <p:ext uri="{BB962C8B-B14F-4D97-AF65-F5344CB8AC3E}">
        <p14:creationId xmlns:p14="http://schemas.microsoft.com/office/powerpoint/2010/main" val="2349897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10</a:t>
            </a:r>
          </a:p>
          <a:p>
            <a:pPr defTabSz="924916">
              <a:defRPr/>
            </a:pPr>
            <a:endParaRPr lang="en-US" altLang="ko-KR" sz="1200" dirty="0"/>
          </a:p>
          <a:p>
            <a:pPr>
              <a:defRPr/>
            </a:pPr>
            <a:r>
              <a:rPr lang="ko-KR" altLang="en-US" sz="1200" dirty="0"/>
              <a:t>자 </a:t>
            </a:r>
            <a:r>
              <a:rPr lang="en-US" altLang="ko-KR" sz="1200" dirty="0"/>
              <a:t>UWP</a:t>
            </a:r>
            <a:r>
              <a:rPr lang="ko-KR" altLang="en-US" sz="1200" dirty="0"/>
              <a:t>는 </a:t>
            </a:r>
            <a:r>
              <a:rPr lang="ko-KR" altLang="en-US" sz="1200" dirty="0" err="1"/>
              <a:t>어떤것이냐</a:t>
            </a:r>
            <a:r>
              <a:rPr lang="en-US" altLang="ko-KR" sz="1200" dirty="0"/>
              <a:t>? </a:t>
            </a:r>
            <a:r>
              <a:rPr lang="ko-KR" altLang="en-US" sz="1200" dirty="0"/>
              <a:t>오늘의 결론 </a:t>
            </a:r>
            <a:r>
              <a:rPr lang="en-US" altLang="ko-KR" sz="1200" dirty="0"/>
              <a:t>UWP…</a:t>
            </a:r>
          </a:p>
          <a:p>
            <a:pPr>
              <a:defRPr/>
            </a:pPr>
            <a:endParaRPr lang="en-US"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13</a:t>
            </a:fld>
            <a:endParaRPr lang="ko-KR" altLang="en-US"/>
          </a:p>
        </p:txBody>
      </p:sp>
    </p:spTree>
    <p:extLst>
      <p:ext uri="{BB962C8B-B14F-4D97-AF65-F5344CB8AC3E}">
        <p14:creationId xmlns:p14="http://schemas.microsoft.com/office/powerpoint/2010/main" val="80623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단 하나의 프로젝트로 다양한 크기의 디바이스를 커버할 수 있는 앱이 바로 </a:t>
            </a:r>
            <a:r>
              <a:rPr lang="en-US" altLang="ko-KR" dirty="0"/>
              <a:t>UWP</a:t>
            </a:r>
            <a:r>
              <a:rPr lang="ko-KR" altLang="en-US" dirty="0"/>
              <a:t>입니다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14</a:t>
            </a:fld>
            <a:endParaRPr lang="ko-KR" altLang="en-US"/>
          </a:p>
        </p:txBody>
      </p:sp>
    </p:spTree>
    <p:extLst>
      <p:ext uri="{BB962C8B-B14F-4D97-AF65-F5344CB8AC3E}">
        <p14:creationId xmlns:p14="http://schemas.microsoft.com/office/powerpoint/2010/main" val="120661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12 </a:t>
            </a:r>
            <a:r>
              <a:rPr lang="ko-KR" altLang="en-US" sz="1200" dirty="0"/>
              <a:t>여기가</a:t>
            </a:r>
            <a:r>
              <a:rPr lang="en-US" altLang="ko-KR" sz="1200" dirty="0"/>
              <a:t> </a:t>
            </a:r>
            <a:r>
              <a:rPr lang="ko-KR" altLang="en-US" sz="1200" dirty="0"/>
              <a:t>중간</a:t>
            </a:r>
            <a:r>
              <a:rPr lang="en-US" altLang="ko-KR" sz="1200" dirty="0"/>
              <a:t>………………………………………………………………………………………..</a:t>
            </a:r>
          </a:p>
          <a:p>
            <a:pPr defTabSz="924916">
              <a:defRPr/>
            </a:pPr>
            <a:endParaRPr lang="en-US" altLang="ko-KR" sz="1200" dirty="0"/>
          </a:p>
          <a:p>
            <a:pPr>
              <a:defRPr/>
            </a:pPr>
            <a:r>
              <a:rPr lang="ko-KR" altLang="ko-KR" sz="1200" dirty="0"/>
              <a:t>지금부터는 </a:t>
            </a:r>
            <a:r>
              <a:rPr lang="en-US" altLang="ko-KR" sz="1200" dirty="0"/>
              <a:t>UWP</a:t>
            </a:r>
            <a:r>
              <a:rPr lang="ko-KR" altLang="en-US" sz="1200" dirty="0"/>
              <a:t>를</a:t>
            </a:r>
            <a:r>
              <a:rPr lang="en-US" altLang="ko-KR" sz="1200" dirty="0"/>
              <a:t> </a:t>
            </a:r>
            <a:r>
              <a:rPr lang="ko-KR" altLang="en-US" sz="1200" dirty="0"/>
              <a:t>개발할 때 사용할 수 있는</a:t>
            </a:r>
            <a:r>
              <a:rPr lang="en-US" altLang="ko-KR" sz="1200" dirty="0"/>
              <a:t>,</a:t>
            </a:r>
            <a:r>
              <a:rPr lang="ko-KR" altLang="en-US" sz="1200" dirty="0"/>
              <a:t> </a:t>
            </a:r>
            <a:endParaRPr lang="en-US" altLang="ko-KR" sz="1200" dirty="0"/>
          </a:p>
          <a:p>
            <a:pPr>
              <a:defRPr/>
            </a:pPr>
            <a:endParaRPr lang="en-US" altLang="ko-KR" sz="1200" dirty="0"/>
          </a:p>
          <a:p>
            <a:pPr>
              <a:defRPr/>
            </a:pPr>
            <a:r>
              <a:rPr lang="ko-KR" altLang="en-US" sz="1200" dirty="0"/>
              <a:t>특히 </a:t>
            </a:r>
            <a:r>
              <a:rPr lang="ko-KR" altLang="ko-KR" sz="1200" b="1" dirty="0"/>
              <a:t>XAML </a:t>
            </a:r>
            <a:r>
              <a:rPr lang="ko-KR" altLang="en-US" sz="1200" b="1" dirty="0"/>
              <a:t>안에서 </a:t>
            </a:r>
            <a:r>
              <a:rPr lang="ko-KR" altLang="en-US" sz="1200" dirty="0"/>
              <a:t>사용할 수 있는 것들에는 </a:t>
            </a:r>
            <a:r>
              <a:rPr lang="ko-KR" altLang="ko-KR" sz="1200" dirty="0"/>
              <a:t>어떤</a:t>
            </a:r>
            <a:r>
              <a:rPr lang="en-US" altLang="ko-KR" sz="1200" dirty="0"/>
              <a:t> </a:t>
            </a:r>
            <a:r>
              <a:rPr lang="ko-KR" altLang="en-US" sz="1200" b="1" dirty="0"/>
              <a:t>도구</a:t>
            </a:r>
            <a:r>
              <a:rPr lang="en-US" altLang="ko-KR" sz="1200" b="1" dirty="0"/>
              <a:t>,</a:t>
            </a:r>
            <a:r>
              <a:rPr lang="ko-KR" altLang="en-US" sz="1200" b="1" dirty="0"/>
              <a:t> 기술들</a:t>
            </a:r>
            <a:r>
              <a:rPr lang="ko-KR" altLang="en-US" sz="1200" dirty="0"/>
              <a:t>이 </a:t>
            </a:r>
            <a:r>
              <a:rPr lang="ko-KR" altLang="ko-KR" sz="1200" dirty="0"/>
              <a:t>있는지 살펴</a:t>
            </a:r>
            <a:r>
              <a:rPr lang="ko-KR" altLang="en-US" sz="1200" dirty="0"/>
              <a:t>보죠</a:t>
            </a:r>
            <a:r>
              <a:rPr lang="ko-KR" altLang="ko-KR" sz="1200" dirty="0"/>
              <a:t>. </a:t>
            </a:r>
            <a:endParaRPr lang="en-US" altLang="ko-KR" sz="1200" dirty="0"/>
          </a:p>
          <a:p>
            <a:pPr>
              <a:defRPr/>
            </a:pPr>
            <a:endParaRPr lang="en-US" altLang="ko-KR" sz="1200" dirty="0"/>
          </a:p>
          <a:p>
            <a:pPr>
              <a:defRPr/>
            </a:pPr>
            <a:r>
              <a:rPr lang="ko-KR" altLang="en-US" sz="1200" dirty="0"/>
              <a:t>잠시 시계를 좀 볼까요</a:t>
            </a:r>
            <a:r>
              <a:rPr lang="en-US" altLang="ko-KR" sz="1200" dirty="0"/>
              <a:t>?</a:t>
            </a:r>
            <a:r>
              <a:rPr lang="en-US" altLang="ko-KR" sz="1200" baseline="0" dirty="0"/>
              <a:t> </a:t>
            </a:r>
            <a:r>
              <a:rPr lang="en-US" altLang="ko-KR" sz="1200" b="1" dirty="0"/>
              <a:t>[</a:t>
            </a:r>
            <a:r>
              <a:rPr lang="ko-KR" altLang="en-US" sz="1200" b="1" dirty="0"/>
              <a:t>시간은 여유가 어느 정도인지 </a:t>
            </a:r>
            <a:r>
              <a:rPr lang="ko-KR" altLang="en-US" sz="1200" b="1" dirty="0" err="1"/>
              <a:t>중간쯤에서</a:t>
            </a:r>
            <a:r>
              <a:rPr lang="ko-KR" altLang="en-US" sz="1200" b="1" dirty="0"/>
              <a:t> 파악 해놓는다</a:t>
            </a:r>
            <a:r>
              <a:rPr lang="en-US" altLang="ko-KR" sz="1200" b="1" dirty="0"/>
              <a:t>]</a:t>
            </a:r>
            <a:endParaRPr lang="ko-KR" altLang="en-US" sz="1200" b="1"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15</a:t>
            </a:fld>
            <a:endParaRPr lang="ko-KR" altLang="en-US"/>
          </a:p>
        </p:txBody>
      </p:sp>
    </p:spTree>
    <p:extLst>
      <p:ext uri="{BB962C8B-B14F-4D97-AF65-F5344CB8AC3E}">
        <p14:creationId xmlns:p14="http://schemas.microsoft.com/office/powerpoint/2010/main" val="176339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13 </a:t>
            </a:r>
          </a:p>
          <a:p>
            <a:pPr marL="0" marR="0" indent="0" algn="l" defTabSz="924916"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24916" rtl="0" eaLnBrk="1" fontAlgn="auto" latinLnBrk="1" hangingPunct="1">
              <a:lnSpc>
                <a:spcPct val="100000"/>
              </a:lnSpc>
              <a:spcBef>
                <a:spcPts val="0"/>
              </a:spcBef>
              <a:spcAft>
                <a:spcPts val="0"/>
              </a:spcAft>
              <a:buClrTx/>
              <a:buSzTx/>
              <a:buFontTx/>
              <a:buNone/>
              <a:tabLst/>
              <a:defRPr/>
            </a:pPr>
            <a:r>
              <a:rPr lang="ko-KR" altLang="en-US" sz="1200" dirty="0"/>
              <a:t>시작은 </a:t>
            </a:r>
            <a:r>
              <a:rPr lang="en-US" altLang="ko-KR" sz="1200" dirty="0"/>
              <a:t>Visual State</a:t>
            </a:r>
          </a:p>
          <a:p>
            <a:pPr marL="0" marR="0" indent="0" algn="l" defTabSz="924916" rtl="0" eaLnBrk="1" fontAlgn="auto" latinLnBrk="1" hangingPunct="1">
              <a:lnSpc>
                <a:spcPct val="100000"/>
              </a:lnSpc>
              <a:spcBef>
                <a:spcPts val="0"/>
              </a:spcBef>
              <a:spcAft>
                <a:spcPts val="0"/>
              </a:spcAft>
              <a:buClrTx/>
              <a:buSzTx/>
              <a:buFontTx/>
              <a:buNone/>
              <a:tabLst/>
              <a:defRPr/>
            </a:pPr>
            <a:endParaRPr lang="en-US" altLang="ko-KR" sz="1200" dirty="0"/>
          </a:p>
          <a:p>
            <a:pPr>
              <a:defRPr/>
            </a:pPr>
            <a:r>
              <a:rPr lang="ko-KR" altLang="en-US" sz="1200" dirty="0"/>
              <a:t>자</a:t>
            </a:r>
            <a:r>
              <a:rPr lang="en-US" altLang="ko-KR" sz="1200" dirty="0"/>
              <a:t>, </a:t>
            </a:r>
            <a:r>
              <a:rPr lang="ko-KR" altLang="ko-KR" sz="1200" b="1" dirty="0" err="1"/>
              <a:t>Visual</a:t>
            </a:r>
            <a:r>
              <a:rPr lang="ko-KR" altLang="ko-KR" sz="1200" b="1" dirty="0"/>
              <a:t> </a:t>
            </a:r>
            <a:r>
              <a:rPr lang="ko-KR" altLang="ko-KR" sz="1200" b="1" dirty="0" err="1"/>
              <a:t>State</a:t>
            </a:r>
            <a:r>
              <a:rPr lang="ko-KR" altLang="ko-KR" sz="1200" dirty="0" err="1"/>
              <a:t>를</a:t>
            </a:r>
            <a:r>
              <a:rPr lang="en-US" altLang="ko-KR" sz="1200" dirty="0"/>
              <a:t> </a:t>
            </a:r>
            <a:r>
              <a:rPr lang="ko-KR" altLang="en-US" sz="1200" dirty="0"/>
              <a:t>뷰를</a:t>
            </a:r>
            <a:r>
              <a:rPr lang="en-US" altLang="ko-KR" sz="1200" dirty="0"/>
              <a:t>,</a:t>
            </a:r>
            <a:r>
              <a:rPr lang="ko-KR" altLang="en-US" sz="1200" dirty="0"/>
              <a:t> 디자인 뷰의 상태를 </a:t>
            </a:r>
            <a:r>
              <a:rPr lang="en-US" altLang="ko-KR" sz="1200" dirty="0"/>
              <a:t>XAML </a:t>
            </a:r>
            <a:r>
              <a:rPr lang="ko-KR" altLang="en-US" sz="1200" dirty="0"/>
              <a:t>코드 안에다가</a:t>
            </a:r>
            <a:r>
              <a:rPr lang="ko-KR" altLang="ko-KR" sz="1200" dirty="0"/>
              <a:t> 정의</a:t>
            </a:r>
            <a:r>
              <a:rPr lang="ko-KR" altLang="en-US" sz="1200" dirty="0"/>
              <a:t>하는 역할을 합니다</a:t>
            </a:r>
            <a:r>
              <a:rPr lang="ko-KR" altLang="ko-KR" sz="1200" dirty="0"/>
              <a:t>.</a:t>
            </a:r>
            <a:r>
              <a:rPr lang="en-US" altLang="ko-KR" sz="1200" dirty="0"/>
              <a:t> </a:t>
            </a:r>
          </a:p>
          <a:p>
            <a:pPr>
              <a:defRPr/>
            </a:pPr>
            <a:endParaRPr lang="en-US" altLang="ko-KR" sz="1200" dirty="0"/>
          </a:p>
          <a:p>
            <a:pPr>
              <a:defRPr/>
            </a:pPr>
            <a:r>
              <a:rPr lang="ko-KR" altLang="en-US" sz="1200" dirty="0"/>
              <a:t>다음에는 심플한 애니메이션을 이용해 </a:t>
            </a:r>
            <a:r>
              <a:rPr lang="ko-KR" altLang="en-US" sz="1200" b="1" dirty="0" err="1"/>
              <a:t>트랜지션</a:t>
            </a:r>
            <a:r>
              <a:rPr lang="ko-KR" altLang="en-US" sz="1200" b="0" dirty="0" err="1"/>
              <a:t>도</a:t>
            </a:r>
            <a:r>
              <a:rPr lang="ko-KR" altLang="en-US" sz="1200" dirty="0"/>
              <a:t> 가볍게 표현할 수</a:t>
            </a:r>
            <a:r>
              <a:rPr lang="ko-KR" altLang="en-US" sz="1200" baseline="0" dirty="0"/>
              <a:t> </a:t>
            </a:r>
            <a:r>
              <a:rPr lang="ko-KR" altLang="en-US" sz="1200" baseline="0" dirty="0" err="1"/>
              <a:t>있구요</a:t>
            </a:r>
            <a:r>
              <a:rPr lang="en-US" altLang="ko-KR" sz="1200" baseline="0" dirty="0"/>
              <a:t>.</a:t>
            </a:r>
            <a:endParaRPr lang="en-US" altLang="ko-KR" sz="1200" dirty="0"/>
          </a:p>
          <a:p>
            <a:pPr>
              <a:defRPr/>
            </a:pPr>
            <a:endParaRPr lang="en-US" altLang="ko-KR" sz="1200" dirty="0"/>
          </a:p>
          <a:p>
            <a:pPr>
              <a:defRPr/>
            </a:pPr>
            <a:r>
              <a:rPr lang="ko-KR" altLang="ko-KR" sz="1200" b="1" dirty="0"/>
              <a:t>Visual State</a:t>
            </a:r>
            <a:r>
              <a:rPr lang="ko-KR" altLang="ko-KR" sz="1200" dirty="0"/>
              <a:t>는 </a:t>
            </a:r>
            <a:r>
              <a:rPr lang="ko-KR" altLang="en-US" sz="1200" dirty="0"/>
              <a:t>디자이너 뿐만 아니라 </a:t>
            </a:r>
            <a:r>
              <a:rPr lang="ko-KR" altLang="ko-KR" sz="1200" dirty="0"/>
              <a:t>개발자</a:t>
            </a:r>
            <a:r>
              <a:rPr lang="ko-KR" altLang="en-US" sz="1200" dirty="0"/>
              <a:t>들을</a:t>
            </a:r>
            <a:r>
              <a:rPr lang="ko-KR" altLang="ko-KR" sz="1200" dirty="0"/>
              <a:t> </a:t>
            </a:r>
            <a:r>
              <a:rPr lang="ko-KR" altLang="en-US" sz="1200" dirty="0"/>
              <a:t>아주 </a:t>
            </a:r>
            <a:r>
              <a:rPr lang="ko-KR" altLang="ko-KR" sz="1200" b="1" dirty="0"/>
              <a:t>편하게 </a:t>
            </a:r>
            <a:r>
              <a:rPr lang="ko-KR" altLang="en-US" sz="1200" dirty="0"/>
              <a:t>해</a:t>
            </a:r>
            <a:r>
              <a:rPr lang="ko-KR" altLang="ko-KR" sz="1200" dirty="0"/>
              <a:t>주는 </a:t>
            </a:r>
            <a:r>
              <a:rPr lang="ko-KR" altLang="en-US" sz="1200" dirty="0"/>
              <a:t>정말 </a:t>
            </a:r>
            <a:r>
              <a:rPr lang="ko-KR" altLang="en-US" sz="1200" b="1" dirty="0"/>
              <a:t>중요한</a:t>
            </a:r>
            <a:r>
              <a:rPr lang="en-US" altLang="ko-KR" sz="1200" dirty="0"/>
              <a:t>, </a:t>
            </a:r>
            <a:r>
              <a:rPr lang="ko-KR" altLang="en-US" sz="1200" dirty="0"/>
              <a:t>그리고 정말 </a:t>
            </a:r>
            <a:r>
              <a:rPr lang="ko-KR" altLang="ko-KR" sz="1200" b="1" dirty="0"/>
              <a:t>주요한 </a:t>
            </a:r>
            <a:r>
              <a:rPr lang="ko-KR" altLang="ko-KR" sz="1200" dirty="0"/>
              <a:t>기술입니다. </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16</a:t>
            </a:fld>
            <a:endParaRPr lang="ko-KR" altLang="en-US"/>
          </a:p>
        </p:txBody>
      </p:sp>
    </p:spTree>
    <p:extLst>
      <p:ext uri="{BB962C8B-B14F-4D97-AF65-F5344CB8AC3E}">
        <p14:creationId xmlns:p14="http://schemas.microsoft.com/office/powerpoint/2010/main" val="3215544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14</a:t>
            </a:r>
          </a:p>
          <a:p>
            <a:endParaRPr lang="en-US" altLang="ko-KR" sz="1200" dirty="0"/>
          </a:p>
          <a:p>
            <a:r>
              <a:rPr lang="ko-KR" altLang="en-US" sz="1200" dirty="0"/>
              <a:t>우리가 </a:t>
            </a:r>
            <a:r>
              <a:rPr lang="en-US" altLang="ko-KR" sz="1200" dirty="0"/>
              <a:t>XAML, </a:t>
            </a:r>
            <a:r>
              <a:rPr lang="ko-KR" altLang="en-US" sz="1200" dirty="0" err="1"/>
              <a:t>재믈이라고</a:t>
            </a:r>
            <a:r>
              <a:rPr lang="ko-KR" altLang="en-US" sz="1200" dirty="0"/>
              <a:t> 하는 저 사진 속의 </a:t>
            </a:r>
            <a:r>
              <a:rPr lang="ko-KR" altLang="en-US" sz="1200" b="1" dirty="0" err="1"/>
              <a:t>해변</a:t>
            </a:r>
            <a:r>
              <a:rPr lang="ko-KR" altLang="en-US" sz="1200" dirty="0" err="1"/>
              <a:t>에있다고</a:t>
            </a:r>
            <a:r>
              <a:rPr lang="ko-KR" altLang="en-US" sz="1200" dirty="0"/>
              <a:t> 가정합시다</a:t>
            </a:r>
            <a:r>
              <a:rPr lang="en-US" altLang="ko-KR" sz="1200" dirty="0"/>
              <a:t>. </a:t>
            </a:r>
          </a:p>
          <a:p>
            <a:endParaRPr lang="en-US" altLang="ko-KR" sz="1200" dirty="0"/>
          </a:p>
          <a:p>
            <a:r>
              <a:rPr lang="ko-KR" altLang="en-US" sz="1200" dirty="0"/>
              <a:t>자</a:t>
            </a:r>
            <a:r>
              <a:rPr lang="en-US" altLang="ko-KR" sz="1200" dirty="0"/>
              <a:t>, </a:t>
            </a:r>
            <a:r>
              <a:rPr lang="ko-KR" altLang="en-US" sz="1200" dirty="0"/>
              <a:t>현재 보이는 상태를 </a:t>
            </a:r>
            <a:r>
              <a:rPr lang="en-US" altLang="ko-KR" sz="1200" b="1" dirty="0"/>
              <a:t>wide</a:t>
            </a:r>
            <a:r>
              <a:rPr lang="en-US" altLang="ko-KR" sz="1200" dirty="0"/>
              <a:t> </a:t>
            </a:r>
            <a:r>
              <a:rPr lang="ko-KR" altLang="en-US" sz="1200" dirty="0"/>
              <a:t>상태라고 합시다</a:t>
            </a:r>
            <a:r>
              <a:rPr lang="en-US" altLang="ko-KR" sz="1200" dirty="0"/>
              <a:t>. </a:t>
            </a:r>
            <a:r>
              <a:rPr lang="ko-KR" altLang="en-US" sz="1200" dirty="0"/>
              <a:t>이 상태에서는 정말 많은 것들이 보이는 상태입니다</a:t>
            </a:r>
            <a:r>
              <a:rPr lang="en-US" altLang="ko-KR" sz="1200" dirty="0"/>
              <a:t>? </a:t>
            </a:r>
            <a:r>
              <a:rPr lang="ko-KR" altLang="en-US" sz="1200" dirty="0"/>
              <a:t>그렇죠</a:t>
            </a:r>
            <a:r>
              <a:rPr lang="en-US" altLang="ko-KR" sz="1200" dirty="0"/>
              <a:t>?</a:t>
            </a:r>
          </a:p>
          <a:p>
            <a:endParaRPr lang="en-US" altLang="ko-KR" sz="1200" dirty="0"/>
          </a:p>
          <a:p>
            <a:r>
              <a:rPr lang="en-US" altLang="ko-KR" sz="1200" b="1" dirty="0">
                <a:solidFill>
                  <a:srgbClr val="FF0000"/>
                </a:solidFill>
              </a:rPr>
              <a:t>[Q] </a:t>
            </a:r>
            <a:r>
              <a:rPr lang="ko-KR" altLang="en-US" sz="1200" dirty="0"/>
              <a:t>자</a:t>
            </a:r>
            <a:r>
              <a:rPr lang="en-US" altLang="ko-KR" sz="1200" dirty="0"/>
              <a:t>, wide</a:t>
            </a:r>
            <a:r>
              <a:rPr lang="ko-KR" altLang="en-US" sz="1200" dirty="0"/>
              <a:t>에 반대되는 </a:t>
            </a:r>
            <a:r>
              <a:rPr lang="en-US" altLang="ko-KR" sz="1200" b="1" dirty="0"/>
              <a:t>narrow</a:t>
            </a:r>
            <a:r>
              <a:rPr lang="en-US" altLang="ko-KR" sz="1200" dirty="0"/>
              <a:t> </a:t>
            </a:r>
            <a:r>
              <a:rPr lang="ko-KR" altLang="en-US" sz="1200" dirty="0"/>
              <a:t>상태를 가정해 봅시다</a:t>
            </a:r>
            <a:r>
              <a:rPr lang="en-US" altLang="ko-KR" sz="1200" dirty="0"/>
              <a:t>. </a:t>
            </a:r>
            <a:r>
              <a:rPr lang="ko-KR" altLang="en-US" sz="1200" dirty="0"/>
              <a:t>이처럼 시야가 완전히 좁아졌기 </a:t>
            </a:r>
            <a:r>
              <a:rPr lang="ko-KR" altLang="en-US" sz="1200" dirty="0" err="1"/>
              <a:t>떄문에</a:t>
            </a:r>
            <a:r>
              <a:rPr lang="ko-KR" altLang="en-US" sz="1200" dirty="0"/>
              <a:t> 그 많던 자연의 아름다운 요소들</a:t>
            </a:r>
            <a:r>
              <a:rPr lang="en-US" altLang="ko-KR" sz="1200" dirty="0"/>
              <a:t>, </a:t>
            </a:r>
            <a:r>
              <a:rPr lang="ko-KR" altLang="en-US" sz="1200" dirty="0" err="1"/>
              <a:t>콘트롤들이</a:t>
            </a:r>
            <a:r>
              <a:rPr lang="ko-KR" altLang="en-US" sz="1200" dirty="0"/>
              <a:t> 죄다 휙</a:t>
            </a:r>
            <a:r>
              <a:rPr lang="en-US" altLang="ko-KR" sz="1200" dirty="0"/>
              <a:t>~ </a:t>
            </a:r>
            <a:r>
              <a:rPr lang="ko-KR" altLang="en-US" sz="1200" dirty="0" err="1"/>
              <a:t>감추어진채로</a:t>
            </a:r>
            <a:r>
              <a:rPr lang="ko-KR" altLang="en-US" sz="1200" dirty="0"/>
              <a:t> 달리는 사람만 보이게 되었죠</a:t>
            </a:r>
            <a:r>
              <a:rPr lang="en-US" altLang="ko-KR" sz="1200" dirty="0"/>
              <a:t>? </a:t>
            </a:r>
          </a:p>
          <a:p>
            <a:endParaRPr lang="en-US" altLang="ko-KR" sz="1200" dirty="0"/>
          </a:p>
          <a:p>
            <a:r>
              <a:rPr lang="ko-KR" altLang="en-US" sz="1200" b="0" dirty="0"/>
              <a:t>자</a:t>
            </a:r>
            <a:r>
              <a:rPr lang="en-US" altLang="ko-KR" sz="1200" b="0" dirty="0"/>
              <a:t>,</a:t>
            </a:r>
            <a:r>
              <a:rPr lang="ko-KR" altLang="en-US" sz="1200" b="0" dirty="0"/>
              <a:t> 여기서 </a:t>
            </a:r>
            <a:r>
              <a:rPr lang="ko-KR" altLang="en-US" sz="1200" b="1" dirty="0"/>
              <a:t>데스크탑과 스마트폰</a:t>
            </a:r>
            <a:r>
              <a:rPr lang="en-US" altLang="ko-KR" sz="1200" b="1" baseline="0" dirty="0"/>
              <a:t> = </a:t>
            </a:r>
            <a:r>
              <a:rPr lang="en-US" altLang="ko-KR" sz="1200" b="1" dirty="0"/>
              <a:t>wide</a:t>
            </a:r>
            <a:r>
              <a:rPr lang="ko-KR" altLang="en-US" sz="1200" b="1" baseline="0" dirty="0"/>
              <a:t> </a:t>
            </a:r>
            <a:r>
              <a:rPr lang="en-US" altLang="ko-KR" sz="1200" b="1" baseline="0" dirty="0"/>
              <a:t>and</a:t>
            </a:r>
            <a:r>
              <a:rPr lang="ko-KR" altLang="en-US" sz="1200" b="1" dirty="0"/>
              <a:t> </a:t>
            </a:r>
            <a:r>
              <a:rPr lang="en-US" altLang="ko-KR" sz="1200" b="1" dirty="0"/>
              <a:t>narrow.</a:t>
            </a:r>
            <a:r>
              <a:rPr lang="ko-KR" altLang="en-US" sz="1200" dirty="0"/>
              <a:t> </a:t>
            </a:r>
            <a:r>
              <a:rPr lang="ko-KR" altLang="en-US" sz="1200" dirty="0" err="1"/>
              <a:t>어떤가요</a:t>
            </a:r>
            <a:r>
              <a:rPr lang="en-US" altLang="ko-KR" sz="1200" dirty="0"/>
              <a:t>? </a:t>
            </a:r>
            <a:r>
              <a:rPr lang="ko-KR" altLang="en-US" sz="1200" dirty="0"/>
              <a:t>무슨 말</a:t>
            </a:r>
            <a:r>
              <a:rPr lang="ko-KR" altLang="en-US" sz="1200" baseline="0" dirty="0"/>
              <a:t> 하려고 하는지 느낌 오시죠</a:t>
            </a:r>
            <a:r>
              <a:rPr lang="en-US" altLang="ko-KR" sz="1200" baseline="0" dirty="0"/>
              <a:t>?</a:t>
            </a:r>
            <a:endParaRPr lang="en-US" altLang="ko-KR" sz="1200" dirty="0"/>
          </a:p>
          <a:p>
            <a:endParaRPr lang="ko-KR" altLang="ko-KR" sz="1200" dirty="0"/>
          </a:p>
          <a:p>
            <a:pPr>
              <a:defRPr/>
            </a:pPr>
            <a:r>
              <a:rPr lang="ko-KR" altLang="ko-KR" sz="1200" dirty="0"/>
              <a:t>자, 바로 이</a:t>
            </a:r>
            <a:r>
              <a:rPr lang="ko-KR" altLang="en-US" sz="1200" dirty="0"/>
              <a:t>렇게</a:t>
            </a:r>
            <a:r>
              <a:rPr lang="ko-KR" altLang="ko-KR" sz="1200" dirty="0"/>
              <a:t> 시각적인 상태, </a:t>
            </a:r>
            <a:r>
              <a:rPr lang="ko-KR" altLang="en-US" sz="1200" dirty="0"/>
              <a:t>디자인 </a:t>
            </a:r>
            <a:r>
              <a:rPr lang="en-US" altLang="ko-KR" sz="1200" dirty="0"/>
              <a:t>View</a:t>
            </a:r>
            <a:r>
              <a:rPr lang="ko-KR" altLang="en-US" sz="1200" dirty="0"/>
              <a:t>가 </a:t>
            </a:r>
            <a:r>
              <a:rPr lang="ko-KR" altLang="en-US" sz="1200" b="1" dirty="0"/>
              <a:t>지금 </a:t>
            </a:r>
            <a:r>
              <a:rPr lang="ko-KR" altLang="ko-KR" sz="1200" b="1" dirty="0"/>
              <a:t>어떠한 상황</a:t>
            </a:r>
            <a:r>
              <a:rPr lang="ko-KR" altLang="ko-KR" sz="1200" dirty="0"/>
              <a:t>에 처해 있는지를 </a:t>
            </a:r>
            <a:r>
              <a:rPr lang="en-US" altLang="ko-KR" sz="1200" dirty="0"/>
              <a:t>XAML </a:t>
            </a:r>
            <a:r>
              <a:rPr lang="ko-KR" altLang="en-US" sz="1200" dirty="0"/>
              <a:t>코드 안에다가 </a:t>
            </a:r>
            <a:r>
              <a:rPr lang="ko-KR" altLang="ko-KR" sz="1200" dirty="0"/>
              <a:t>정의하는 것을 </a:t>
            </a:r>
            <a:r>
              <a:rPr lang="ko-KR" altLang="ko-KR" sz="1200" dirty="0" err="1"/>
              <a:t>Visual</a:t>
            </a:r>
            <a:r>
              <a:rPr lang="ko-KR" altLang="ko-KR" sz="1200" dirty="0"/>
              <a:t> State라고 합니다.</a:t>
            </a:r>
            <a:r>
              <a:rPr lang="en-US" altLang="ko-KR" sz="1200" dirty="0"/>
              <a:t> </a:t>
            </a:r>
            <a:endParaRPr lang="ko-KR"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17</a:t>
            </a:fld>
            <a:endParaRPr lang="ko-KR" altLang="en-US"/>
          </a:p>
        </p:txBody>
      </p:sp>
    </p:spTree>
    <p:extLst>
      <p:ext uri="{BB962C8B-B14F-4D97-AF65-F5344CB8AC3E}">
        <p14:creationId xmlns:p14="http://schemas.microsoft.com/office/powerpoint/2010/main" val="3227371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15</a:t>
            </a:r>
          </a:p>
          <a:p>
            <a:pPr defTabSz="924916">
              <a:defRPr/>
            </a:pPr>
            <a:endParaRPr lang="en-US" altLang="ko-KR" sz="1200" dirty="0"/>
          </a:p>
          <a:p>
            <a:r>
              <a:rPr lang="ko-KR" altLang="en-US" sz="1200" dirty="0"/>
              <a:t>실제 앱을 예로 들어서 보여 드리겠습니다</a:t>
            </a:r>
            <a:r>
              <a:rPr lang="en-US" altLang="ko-KR" sz="1200" dirty="0"/>
              <a:t>.</a:t>
            </a:r>
          </a:p>
          <a:p>
            <a:endParaRPr lang="en-US" altLang="ko-KR" sz="1200" dirty="0"/>
          </a:p>
          <a:p>
            <a:r>
              <a:rPr lang="ko-KR" altLang="ko-KR" sz="1200" dirty="0"/>
              <a:t>5</a:t>
            </a:r>
            <a:r>
              <a:rPr lang="en-US" altLang="ko-KR" sz="1200" dirty="0"/>
              <a:t>,6,7</a:t>
            </a:r>
            <a:r>
              <a:rPr lang="ko-KR" altLang="ko-KR" sz="1200" dirty="0"/>
              <a:t>인치</a:t>
            </a:r>
            <a:r>
              <a:rPr lang="en-US" altLang="ko-KR" sz="1200" dirty="0"/>
              <a:t> </a:t>
            </a:r>
            <a:r>
              <a:rPr lang="ko-KR" altLang="en-US" sz="1200" dirty="0"/>
              <a:t>같이 </a:t>
            </a:r>
            <a:r>
              <a:rPr lang="ko-KR" altLang="en-US" sz="1200" b="1" dirty="0"/>
              <a:t>작은 </a:t>
            </a:r>
            <a:r>
              <a:rPr lang="ko-KR" altLang="ko-KR" sz="1200" b="1" dirty="0"/>
              <a:t>디바이스에 맞는 뷰를 </a:t>
            </a:r>
            <a:r>
              <a:rPr lang="ko-KR" altLang="en-US" sz="1200" b="1" dirty="0"/>
              <a:t>시작</a:t>
            </a:r>
            <a:r>
              <a:rPr lang="ko-KR" altLang="en-US" sz="1200" dirty="0"/>
              <a:t>으로 </a:t>
            </a:r>
            <a:r>
              <a:rPr lang="ko-KR" altLang="ko-KR" sz="1200" dirty="0" err="1"/>
              <a:t>Visual</a:t>
            </a:r>
            <a:r>
              <a:rPr lang="ko-KR" altLang="ko-KR" sz="1200" dirty="0"/>
              <a:t> </a:t>
            </a:r>
            <a:r>
              <a:rPr lang="ko-KR" altLang="ko-KR" sz="1200" dirty="0" err="1"/>
              <a:t>State를</a:t>
            </a:r>
            <a:r>
              <a:rPr lang="ko-KR" altLang="ko-KR" sz="1200" dirty="0"/>
              <a:t> 이용</a:t>
            </a:r>
            <a:r>
              <a:rPr lang="ko-KR" altLang="en-US" sz="1200" dirty="0"/>
              <a:t>해 차례대로 표현합니다</a:t>
            </a:r>
            <a:r>
              <a:rPr lang="en-US" altLang="ko-KR" sz="1200" dirty="0"/>
              <a:t>.</a:t>
            </a:r>
          </a:p>
          <a:p>
            <a:endParaRPr lang="en-US" altLang="ko-KR" sz="1200" dirty="0"/>
          </a:p>
          <a:p>
            <a:r>
              <a:rPr lang="ko-KR" altLang="en-US" sz="1200" dirty="0"/>
              <a:t>웹에서는 </a:t>
            </a:r>
            <a:r>
              <a:rPr lang="ko-KR" altLang="en-US" sz="1200" b="1" dirty="0"/>
              <a:t>모바일 퍼스트</a:t>
            </a:r>
            <a:r>
              <a:rPr lang="ko-KR" altLang="en-US" sz="1200" dirty="0"/>
              <a:t>라는 표현을 사용하는데요</a:t>
            </a:r>
            <a:r>
              <a:rPr lang="en-US" altLang="ko-KR" sz="1200" dirty="0"/>
              <a:t>. </a:t>
            </a:r>
            <a:r>
              <a:rPr lang="ko-KR" altLang="en-US" sz="1200" dirty="0"/>
              <a:t>윈도우 </a:t>
            </a:r>
            <a:r>
              <a:rPr lang="en-US" altLang="ko-KR" sz="1200" dirty="0"/>
              <a:t>10 </a:t>
            </a:r>
            <a:r>
              <a:rPr lang="ko-KR" altLang="en-US" sz="1200" dirty="0"/>
              <a:t>앱도 크게 다르지 않습니다</a:t>
            </a:r>
            <a:r>
              <a:rPr lang="en-US" altLang="ko-KR" sz="1200" dirty="0"/>
              <a:t>. </a:t>
            </a:r>
          </a:p>
          <a:p>
            <a:endParaRPr lang="en-US" altLang="ko-KR" sz="1200" dirty="0"/>
          </a:p>
          <a:p>
            <a:r>
              <a:rPr lang="ko-KR" altLang="en-US" sz="1200" dirty="0"/>
              <a:t>작은 것이든 큰 것이든 </a:t>
            </a:r>
            <a:r>
              <a:rPr lang="ko-KR" altLang="en-US" sz="1200" b="1" dirty="0"/>
              <a:t>가장 </a:t>
            </a:r>
            <a:r>
              <a:rPr lang="ko-KR" altLang="en-US" sz="1200" b="1" dirty="0" err="1"/>
              <a:t>포커싱되는</a:t>
            </a:r>
            <a:r>
              <a:rPr lang="en-US" altLang="ko-KR" sz="1200" b="1" dirty="0"/>
              <a:t>, </a:t>
            </a:r>
            <a:r>
              <a:rPr lang="ko-KR" altLang="en-US" sz="1200" b="1" dirty="0"/>
              <a:t>집중되는</a:t>
            </a:r>
            <a:r>
              <a:rPr lang="ko-KR" altLang="en-US" sz="1200" dirty="0"/>
              <a:t> </a:t>
            </a:r>
            <a:r>
              <a:rPr lang="ko-KR" altLang="en-US" sz="1200" b="1" dirty="0"/>
              <a:t>타깃</a:t>
            </a:r>
            <a:r>
              <a:rPr lang="ko-KR" altLang="en-US" sz="1200" dirty="0"/>
              <a:t>을 선정한 다음 차례대로 </a:t>
            </a:r>
            <a:r>
              <a:rPr lang="en-US" altLang="ko-KR" sz="1200" dirty="0" err="1"/>
              <a:t>VisualStates</a:t>
            </a:r>
            <a:r>
              <a:rPr lang="ko-KR" altLang="en-US" sz="1200" dirty="0"/>
              <a:t>를 늘려가면 됩니다</a:t>
            </a:r>
            <a:r>
              <a:rPr lang="en-US" altLang="ko-KR" sz="1200" dirty="0"/>
              <a:t>.</a:t>
            </a:r>
            <a:endParaRPr lang="ko-KR"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18</a:t>
            </a:fld>
            <a:endParaRPr lang="ko-KR" altLang="en-US"/>
          </a:p>
        </p:txBody>
      </p:sp>
    </p:spTree>
    <p:extLst>
      <p:ext uri="{BB962C8B-B14F-4D97-AF65-F5344CB8AC3E}">
        <p14:creationId xmlns:p14="http://schemas.microsoft.com/office/powerpoint/2010/main" val="3657789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16</a:t>
            </a:r>
          </a:p>
          <a:p>
            <a:pPr defTabSz="924916">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앞에서는 화면의 크기가 전혀 다른 형태를 보여드렸죠</a:t>
            </a:r>
            <a:r>
              <a:rPr lang="en-US" altLang="ko-KR" sz="1200" dirty="0"/>
              <a:t>? </a:t>
            </a:r>
            <a:r>
              <a:rPr lang="ko-KR" altLang="ko-KR" sz="1200" dirty="0"/>
              <a:t>이 뿐만</a:t>
            </a:r>
            <a:r>
              <a:rPr lang="en-US" altLang="ko-KR" sz="1200" dirty="0"/>
              <a:t> </a:t>
            </a:r>
            <a:r>
              <a:rPr lang="ko-KR" altLang="ko-KR" sz="1200" dirty="0"/>
              <a:t>아</a:t>
            </a:r>
            <a:r>
              <a:rPr lang="ko-KR" altLang="en-US" sz="1200" dirty="0"/>
              <a:t>닙니다</a:t>
            </a:r>
            <a:r>
              <a:rPr lang="en-US" altLang="ko-KR" sz="1200" dirty="0"/>
              <a:t>.</a:t>
            </a:r>
            <a:r>
              <a:rPr lang="ko-KR" altLang="ko-KR" sz="1200" dirty="0"/>
              <a:t> </a:t>
            </a:r>
            <a:r>
              <a:rPr lang="ko-KR" altLang="ko-KR" sz="1200" dirty="0" err="1"/>
              <a:t>Visual</a:t>
            </a:r>
            <a:r>
              <a:rPr lang="ko-KR" altLang="ko-KR" sz="1200" dirty="0"/>
              <a:t> </a:t>
            </a:r>
            <a:r>
              <a:rPr lang="ko-KR" altLang="ko-KR" sz="1200" dirty="0" err="1"/>
              <a:t>State</a:t>
            </a:r>
            <a:r>
              <a:rPr lang="ko-KR" altLang="en-US" sz="1200" dirty="0" err="1"/>
              <a:t>를</a:t>
            </a:r>
            <a:r>
              <a:rPr lang="en-US" altLang="ko-KR" sz="1200" dirty="0"/>
              <a:t> </a:t>
            </a:r>
            <a:r>
              <a:rPr lang="ko-KR" altLang="en-US" sz="1200" dirty="0"/>
              <a:t>이용하면</a:t>
            </a:r>
            <a:r>
              <a:rPr lang="ko-KR" altLang="ko-KR" sz="1200" dirty="0"/>
              <a:t> </a:t>
            </a:r>
            <a:r>
              <a:rPr lang="ko-KR" altLang="en-US" sz="1200" dirty="0"/>
              <a:t>매우</a:t>
            </a:r>
            <a:r>
              <a:rPr lang="ko-KR" altLang="ko-KR" sz="1200" dirty="0"/>
              <a:t> 다양한 </a:t>
            </a:r>
            <a:r>
              <a:rPr lang="ko-KR" altLang="en-US" sz="1200" dirty="0"/>
              <a:t>상태 변화까지도 표현할 수 있습니다</a:t>
            </a:r>
            <a:r>
              <a:rPr lang="en-US" altLang="ko-KR" sz="1200" dirty="0"/>
              <a:t>. </a:t>
            </a:r>
          </a:p>
          <a:p>
            <a:pPr>
              <a:defRPr/>
            </a:pPr>
            <a:endParaRPr lang="en-US" altLang="ko-KR" sz="1200" dirty="0"/>
          </a:p>
          <a:p>
            <a:pPr defTabSz="924916">
              <a:defRPr/>
            </a:pPr>
            <a:r>
              <a:rPr lang="ko-KR" altLang="en-US" sz="1200" dirty="0"/>
              <a:t>이런 상태를 표현할 때에도 </a:t>
            </a:r>
            <a:r>
              <a:rPr lang="en-US" altLang="ko-KR" sz="1200" dirty="0"/>
              <a:t>Visual</a:t>
            </a:r>
            <a:r>
              <a:rPr lang="en-US" altLang="ko-KR" sz="1200" baseline="0" dirty="0"/>
              <a:t> State</a:t>
            </a:r>
            <a:r>
              <a:rPr lang="ko-KR" altLang="en-US" sz="1200" baseline="0" dirty="0"/>
              <a:t>를 이용합니다</a:t>
            </a:r>
            <a:r>
              <a:rPr lang="en-US" altLang="ko-KR" sz="1200" baseline="0" dirty="0"/>
              <a:t>.</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19</a:t>
            </a:fld>
            <a:endParaRPr lang="ko-KR" altLang="en-US"/>
          </a:p>
        </p:txBody>
      </p:sp>
    </p:spTree>
    <p:extLst>
      <p:ext uri="{BB962C8B-B14F-4D97-AF65-F5344CB8AC3E}">
        <p14:creationId xmlns:p14="http://schemas.microsoft.com/office/powerpoint/2010/main" val="80567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en-US" altLang="ko-KR" sz="1200" b="1" dirty="0"/>
          </a:p>
          <a:p>
            <a:pPr>
              <a:defRPr/>
            </a:pPr>
            <a:r>
              <a:rPr lang="ko-KR" altLang="en-US" sz="1200" dirty="0"/>
              <a:t>약 </a:t>
            </a:r>
            <a:r>
              <a:rPr lang="en-US" altLang="ko-KR" sz="1200" dirty="0"/>
              <a:t>6</a:t>
            </a:r>
            <a:r>
              <a:rPr lang="ko-KR" altLang="en-US" sz="1200" dirty="0"/>
              <a:t>년간 </a:t>
            </a:r>
            <a:r>
              <a:rPr lang="en-US" altLang="ko-KR" sz="1200" dirty="0"/>
              <a:t>WPF, Unity3D, Web</a:t>
            </a:r>
            <a:r>
              <a:rPr lang="en-US" altLang="ko-KR" sz="1200" baseline="0" dirty="0"/>
              <a:t> front-end </a:t>
            </a:r>
            <a:r>
              <a:rPr lang="ko-KR" altLang="en-US" sz="1200" baseline="0" dirty="0"/>
              <a:t>등을 이용해 대형 전광판이나 극장</a:t>
            </a:r>
            <a:r>
              <a:rPr lang="en-US" altLang="ko-KR" sz="1200" baseline="0" dirty="0"/>
              <a:t>, </a:t>
            </a:r>
            <a:r>
              <a:rPr lang="ko-KR" altLang="en-US" sz="1200" baseline="0" dirty="0"/>
              <a:t>백화점 키오스크 등과 같이 </a:t>
            </a:r>
            <a:r>
              <a:rPr lang="ko-KR" altLang="en-US" sz="1200" baseline="0" dirty="0" err="1"/>
              <a:t>인터랙티브한</a:t>
            </a:r>
            <a:r>
              <a:rPr lang="ko-KR" altLang="en-US" sz="1200" baseline="0" dirty="0"/>
              <a:t> </a:t>
            </a:r>
            <a:r>
              <a:rPr lang="en-US" altLang="ko-KR" sz="1200" baseline="0" dirty="0"/>
              <a:t>UI </a:t>
            </a:r>
            <a:r>
              <a:rPr lang="ko-KR" altLang="en-US" sz="1200" baseline="0" dirty="0"/>
              <a:t>개발을 주로 했습니다</a:t>
            </a:r>
            <a:r>
              <a:rPr lang="en-US" altLang="ko-KR" sz="1200" baseline="0" dirty="0"/>
              <a:t>. </a:t>
            </a:r>
          </a:p>
          <a:p>
            <a:pPr>
              <a:defRPr/>
            </a:pPr>
            <a:endParaRPr lang="en-US" altLang="ko-KR" sz="1200" baseline="0" dirty="0"/>
          </a:p>
          <a:p>
            <a:pPr>
              <a:defRPr/>
            </a:pPr>
            <a:r>
              <a:rPr lang="ko-KR" altLang="en-US" sz="1200" baseline="0" dirty="0"/>
              <a:t>자 시작할까요</a:t>
            </a:r>
            <a:r>
              <a:rPr lang="en-US" altLang="ko-KR" sz="1200" baseline="0" dirty="0"/>
              <a:t>?</a:t>
            </a:r>
            <a:endParaRPr lang="en-US" altLang="ko-KR" sz="1200" dirty="0"/>
          </a:p>
          <a:p>
            <a:endParaRPr lang="en-US"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a:t>
            </a:fld>
            <a:endParaRPr lang="ko-KR" altLang="en-US"/>
          </a:p>
        </p:txBody>
      </p:sp>
    </p:spTree>
    <p:extLst>
      <p:ext uri="{BB962C8B-B14F-4D97-AF65-F5344CB8AC3E}">
        <p14:creationId xmlns:p14="http://schemas.microsoft.com/office/powerpoint/2010/main" val="815129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19</a:t>
            </a:r>
          </a:p>
          <a:p>
            <a:pPr defTabSz="924916">
              <a:defRPr/>
            </a:pPr>
            <a:endParaRPr lang="en-US" altLang="ko-KR" sz="1200" dirty="0"/>
          </a:p>
          <a:p>
            <a:pPr>
              <a:defRPr/>
            </a:pPr>
            <a:r>
              <a:rPr lang="ko-KR" altLang="en-US" sz="1200" dirty="0"/>
              <a:t>자</a:t>
            </a:r>
            <a:r>
              <a:rPr lang="en-US" altLang="ko-KR" sz="1200" dirty="0"/>
              <a:t>, </a:t>
            </a:r>
            <a:r>
              <a:rPr lang="ko-KR" altLang="ko-KR" sz="1200" dirty="0"/>
              <a:t>이</a:t>
            </a:r>
            <a:r>
              <a:rPr lang="ko-KR" altLang="en-US" sz="1200" dirty="0"/>
              <a:t>렇게</a:t>
            </a:r>
            <a:r>
              <a:rPr lang="ko-KR" altLang="ko-KR" sz="1200" dirty="0"/>
              <a:t> 상태 변화의 시각화를 </a:t>
            </a:r>
            <a:r>
              <a:rPr lang="ko-KR" altLang="en-US" sz="1200" dirty="0"/>
              <a:t>다루는 툴이 바로 </a:t>
            </a:r>
            <a:r>
              <a:rPr lang="ko-KR" altLang="ko-KR" sz="1200" b="1" dirty="0" err="1"/>
              <a:t>Blend</a:t>
            </a:r>
            <a:r>
              <a:rPr lang="en-US" altLang="ko-KR" sz="1200" b="1" dirty="0"/>
              <a:t> for VS</a:t>
            </a:r>
            <a:r>
              <a:rPr lang="ko-KR" altLang="en-US" sz="1200" dirty="0"/>
              <a:t>입</a:t>
            </a:r>
            <a:r>
              <a:rPr lang="ko-KR" altLang="ko-KR" sz="1200" dirty="0"/>
              <a:t>니다.</a:t>
            </a:r>
            <a:r>
              <a:rPr lang="en-US" altLang="ko-KR" sz="1200" dirty="0"/>
              <a:t>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1200" dirty="0" err="1"/>
              <a:t>Visual</a:t>
            </a:r>
            <a:r>
              <a:rPr lang="ko-KR" altLang="ko-KR" sz="1200" dirty="0"/>
              <a:t> Studio에서 </a:t>
            </a:r>
            <a:r>
              <a:rPr lang="ko-KR" altLang="en-US" sz="1200" dirty="0"/>
              <a:t>하기에 적합하지 않는 일들</a:t>
            </a:r>
            <a:r>
              <a:rPr lang="en-US" altLang="ko-KR" sz="1200" dirty="0"/>
              <a:t>,</a:t>
            </a:r>
            <a:r>
              <a:rPr lang="ko-KR" altLang="ko-KR" sz="1200" dirty="0"/>
              <a:t> </a:t>
            </a:r>
            <a:r>
              <a:rPr lang="ko-KR" altLang="en-US" sz="1200" dirty="0"/>
              <a:t>예를 들면 </a:t>
            </a:r>
            <a:r>
              <a:rPr lang="ko-KR" altLang="en-US" sz="1200" b="1" dirty="0"/>
              <a:t>디자인</a:t>
            </a:r>
            <a:r>
              <a:rPr lang="en-US" altLang="ko-KR" sz="1200" b="1" dirty="0"/>
              <a:t>, </a:t>
            </a:r>
            <a:r>
              <a:rPr lang="ko-KR" altLang="en-US" sz="1200" b="1" dirty="0"/>
              <a:t>애니메이션 등과 관련된</a:t>
            </a:r>
            <a:r>
              <a:rPr lang="ko-KR" altLang="ko-KR" sz="1200" b="1" dirty="0"/>
              <a:t> </a:t>
            </a:r>
            <a:r>
              <a:rPr lang="ko-KR" altLang="en-US" sz="1200" b="1" dirty="0"/>
              <a:t>일들</a:t>
            </a:r>
            <a:r>
              <a:rPr lang="ko-KR" altLang="en-US" sz="1200" dirty="0"/>
              <a:t>을 바로 </a:t>
            </a:r>
            <a:r>
              <a:rPr lang="ko-KR" altLang="ko-KR" sz="1200" b="1" dirty="0" err="1"/>
              <a:t>Blend</a:t>
            </a:r>
            <a:r>
              <a:rPr lang="en-US" altLang="ko-KR" sz="1200" b="1" dirty="0"/>
              <a:t> for VS</a:t>
            </a:r>
            <a:r>
              <a:rPr lang="ko-KR" altLang="ko-KR" sz="1200" dirty="0"/>
              <a:t>가 담당합니다.</a:t>
            </a:r>
            <a:endParaRPr lang="en-US" altLang="ko-KR" sz="1200" dirty="0"/>
          </a:p>
          <a:p>
            <a:pPr>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다시 말해</a:t>
            </a:r>
            <a:r>
              <a:rPr lang="ko-KR" altLang="ko-KR" sz="1200" dirty="0"/>
              <a:t>, </a:t>
            </a:r>
            <a:r>
              <a:rPr lang="ko-KR" altLang="en-US" sz="1200" dirty="0"/>
              <a:t>이렇게 디자인과 밀접한 일들은 </a:t>
            </a:r>
            <a:r>
              <a:rPr lang="en-US" altLang="ko-KR" sz="1200" b="1" dirty="0"/>
              <a:t>Blend for VS</a:t>
            </a:r>
            <a:r>
              <a:rPr lang="ko-KR" altLang="en-US" sz="1200" dirty="0"/>
              <a:t>를 사용하면 매우 효과적입니다</a:t>
            </a:r>
            <a:r>
              <a:rPr lang="en-US" altLang="ko-KR" sz="1200" dirty="0"/>
              <a:t>.</a:t>
            </a:r>
            <a:endParaRPr lang="ko-KR"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20</a:t>
            </a:fld>
            <a:endParaRPr lang="ko-KR" altLang="en-US"/>
          </a:p>
        </p:txBody>
      </p:sp>
    </p:spTree>
    <p:extLst>
      <p:ext uri="{BB962C8B-B14F-4D97-AF65-F5344CB8AC3E}">
        <p14:creationId xmlns:p14="http://schemas.microsoft.com/office/powerpoint/2010/main" val="899490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21</a:t>
            </a:r>
          </a:p>
          <a:p>
            <a:pPr defTabSz="924916">
              <a:defRPr/>
            </a:pPr>
            <a:endParaRPr lang="en-US" altLang="ko-KR" sz="1200" dirty="0"/>
          </a:p>
          <a:p>
            <a:pPr>
              <a:defRPr/>
            </a:pPr>
            <a:r>
              <a:rPr lang="ko-KR" altLang="ko-KR" sz="1200" dirty="0"/>
              <a:t>여러분이 만든 </a:t>
            </a:r>
            <a:r>
              <a:rPr lang="ko-KR" altLang="ko-KR" sz="1200" dirty="0" err="1"/>
              <a:t>Visual</a:t>
            </a:r>
            <a:r>
              <a:rPr lang="ko-KR" altLang="ko-KR" sz="1200" dirty="0"/>
              <a:t> </a:t>
            </a:r>
            <a:r>
              <a:rPr lang="ko-KR" altLang="ko-KR" sz="1200" dirty="0" err="1"/>
              <a:t>States는</a:t>
            </a:r>
            <a:r>
              <a:rPr lang="ko-KR" altLang="ko-KR" sz="1200" dirty="0"/>
              <a:t> </a:t>
            </a:r>
            <a:r>
              <a:rPr lang="ko-KR" altLang="ko-KR" sz="1200" b="1" dirty="0" err="1"/>
              <a:t>VisualStatesManager</a:t>
            </a:r>
            <a:r>
              <a:rPr lang="en-US" altLang="ko-KR" sz="1200" b="1" dirty="0"/>
              <a:t> </a:t>
            </a:r>
            <a:r>
              <a:rPr lang="ko-KR" altLang="en-US" sz="1200" b="1" dirty="0"/>
              <a:t>클래스</a:t>
            </a:r>
            <a:r>
              <a:rPr lang="ko-KR" altLang="ko-KR" sz="1200" dirty="0"/>
              <a:t>를 이용해 </a:t>
            </a:r>
            <a:r>
              <a:rPr lang="ko-KR" altLang="en-US" sz="1200" dirty="0" err="1"/>
              <a:t>비하인드</a:t>
            </a:r>
            <a:r>
              <a:rPr lang="ko-KR" altLang="en-US" sz="1200" dirty="0"/>
              <a:t> 코드에서 </a:t>
            </a:r>
            <a:r>
              <a:rPr lang="ko-KR" altLang="ko-KR" sz="1200" dirty="0"/>
              <a:t>작동하</a:t>
            </a:r>
            <a:r>
              <a:rPr lang="ko-KR" altLang="en-US" sz="1200" dirty="0"/>
              <a:t>게 만들 수 있습</a:t>
            </a:r>
            <a:r>
              <a:rPr lang="ko-KR" altLang="ko-KR" sz="1200" dirty="0"/>
              <a:t>니다.</a:t>
            </a:r>
            <a:r>
              <a:rPr lang="en-US" altLang="ko-KR" sz="1200" dirty="0"/>
              <a:t> </a:t>
            </a:r>
          </a:p>
          <a:p>
            <a:pPr>
              <a:defRPr/>
            </a:pPr>
            <a:endParaRPr lang="en-US" altLang="ko-KR" sz="1200" dirty="0"/>
          </a:p>
          <a:p>
            <a:pPr>
              <a:defRPr/>
            </a:pPr>
            <a:r>
              <a:rPr lang="en-US" altLang="ko-KR" sz="1200" b="1" dirty="0">
                <a:solidFill>
                  <a:srgbClr val="FF0000"/>
                </a:solidFill>
              </a:rPr>
              <a:t>[Q] </a:t>
            </a:r>
            <a:r>
              <a:rPr lang="ko-KR" altLang="ko-KR" sz="1200" dirty="0" err="1"/>
              <a:t>VisualStatesManager는</a:t>
            </a:r>
            <a:r>
              <a:rPr lang="ko-KR" altLang="ko-KR" sz="1200" dirty="0"/>
              <a:t> 상태를 </a:t>
            </a:r>
            <a:r>
              <a:rPr lang="ko-KR" altLang="en-US" sz="1200" dirty="0"/>
              <a:t>변경하</a:t>
            </a:r>
            <a:r>
              <a:rPr lang="ko-KR" altLang="ko-KR" sz="1200" dirty="0"/>
              <a:t>는 정적 메소드</a:t>
            </a:r>
            <a:r>
              <a:rPr lang="en-US" altLang="ko-KR" sz="1200" dirty="0"/>
              <a:t> </a:t>
            </a:r>
            <a:r>
              <a:rPr lang="en-US" altLang="ko-KR" sz="1200" b="1" dirty="0" err="1"/>
              <a:t>GoToState</a:t>
            </a:r>
            <a:r>
              <a:rPr lang="ko-KR" altLang="ko-KR" sz="1200" dirty="0"/>
              <a:t>를 제공합니다. </a:t>
            </a:r>
            <a:endParaRPr lang="en-US" altLang="ko-KR" sz="1200" dirty="0"/>
          </a:p>
          <a:p>
            <a:pPr>
              <a:defRPr/>
            </a:pPr>
            <a:endParaRPr lang="en-US" altLang="ko-KR" sz="1200" dirty="0"/>
          </a:p>
          <a:p>
            <a:pPr>
              <a:defRPr/>
            </a:pPr>
            <a:r>
              <a:rPr lang="ko-KR" altLang="ko-KR" sz="1200" dirty="0" err="1"/>
              <a:t>VisualStatesManager는</a:t>
            </a:r>
            <a:r>
              <a:rPr lang="ko-KR" altLang="ko-KR" sz="1200" dirty="0"/>
              <a:t> </a:t>
            </a:r>
            <a:r>
              <a:rPr lang="ko-KR" altLang="en-US" sz="1200" dirty="0"/>
              <a:t>사실 윈도우 </a:t>
            </a:r>
            <a:r>
              <a:rPr lang="en-US" altLang="ko-KR" sz="1200" dirty="0"/>
              <a:t>10</a:t>
            </a:r>
            <a:r>
              <a:rPr lang="ko-KR" altLang="en-US" sz="1200" dirty="0"/>
              <a:t>의 </a:t>
            </a:r>
            <a:r>
              <a:rPr lang="ko-KR" altLang="ko-KR" sz="1200" b="1" dirty="0" err="1"/>
              <a:t>UWP</a:t>
            </a:r>
            <a:r>
              <a:rPr lang="ko-KR" altLang="ko-KR" sz="1200" dirty="0" err="1"/>
              <a:t>를</a:t>
            </a:r>
            <a:r>
              <a:rPr lang="ko-KR" altLang="ko-KR" sz="1200" dirty="0"/>
              <a:t> 위한 새로운 기능이 아닙니다. </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21</a:t>
            </a:fld>
            <a:endParaRPr lang="ko-KR" altLang="en-US"/>
          </a:p>
        </p:txBody>
      </p:sp>
    </p:spTree>
    <p:extLst>
      <p:ext uri="{BB962C8B-B14F-4D97-AF65-F5344CB8AC3E}">
        <p14:creationId xmlns:p14="http://schemas.microsoft.com/office/powerpoint/2010/main" val="95933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24</a:t>
            </a:r>
          </a:p>
          <a:p>
            <a:pPr>
              <a:defRPr/>
            </a:pPr>
            <a:endParaRPr lang="en-US" altLang="ko-KR" sz="1200" dirty="0"/>
          </a:p>
          <a:p>
            <a:pPr>
              <a:defRPr/>
            </a:pPr>
            <a:r>
              <a:rPr lang="ko-KR" altLang="en-US" sz="1200" b="0" dirty="0"/>
              <a:t>자</a:t>
            </a:r>
            <a:r>
              <a:rPr lang="en-US" altLang="ko-KR" sz="1200" b="0" dirty="0"/>
              <a:t>, </a:t>
            </a:r>
            <a:r>
              <a:rPr lang="ko-KR" altLang="en-US" sz="1200" b="0" dirty="0"/>
              <a:t>이렇게 </a:t>
            </a:r>
            <a:r>
              <a:rPr lang="ko-KR" altLang="ko-KR" sz="1200" b="1" dirty="0" err="1"/>
              <a:t>Adaptive</a:t>
            </a:r>
            <a:r>
              <a:rPr lang="ko-KR" altLang="ko-KR" sz="1200" b="1" dirty="0"/>
              <a:t> Trigger</a:t>
            </a:r>
            <a:r>
              <a:rPr lang="ko-KR" altLang="ko-KR" sz="1200" dirty="0"/>
              <a:t>는 </a:t>
            </a:r>
            <a:r>
              <a:rPr lang="ko-KR" altLang="ko-KR" sz="1200" dirty="0" err="1"/>
              <a:t>비하인드</a:t>
            </a:r>
            <a:r>
              <a:rPr lang="ko-KR" altLang="ko-KR" sz="1200" dirty="0"/>
              <a:t> 코드</a:t>
            </a:r>
            <a:r>
              <a:rPr lang="ko-KR" altLang="en-US" sz="1200" dirty="0"/>
              <a:t>없이 </a:t>
            </a:r>
            <a:r>
              <a:rPr lang="en-US" altLang="ko-KR" sz="1200" dirty="0"/>
              <a:t>Visual State</a:t>
            </a:r>
            <a:r>
              <a:rPr lang="ko-KR" altLang="en-US" sz="1200" dirty="0"/>
              <a:t>를 작동 시키는</a:t>
            </a:r>
            <a:r>
              <a:rPr lang="ko-KR" altLang="ko-KR" sz="1200" dirty="0"/>
              <a:t> </a:t>
            </a:r>
            <a:r>
              <a:rPr lang="ko-KR" altLang="en-US" sz="1200" dirty="0"/>
              <a:t>새로운 방법</a:t>
            </a:r>
            <a:r>
              <a:rPr lang="ko-KR" altLang="ko-KR" sz="1200" dirty="0"/>
              <a:t>입니다. </a:t>
            </a:r>
            <a:endParaRPr lang="en-US" altLang="ko-KR" sz="1200" dirty="0"/>
          </a:p>
          <a:p>
            <a:pPr defTabSz="924916">
              <a:defRPr/>
            </a:pPr>
            <a:endParaRPr lang="en-US" altLang="ko-KR" sz="1200" dirty="0"/>
          </a:p>
          <a:p>
            <a:pPr>
              <a:defRPr/>
            </a:pPr>
            <a:r>
              <a:rPr lang="ko-KR" altLang="en-US" sz="1200" dirty="0" err="1"/>
              <a:t>비</a:t>
            </a:r>
            <a:r>
              <a:rPr lang="ko-KR" altLang="ko-KR" sz="1200" dirty="0" err="1"/>
              <a:t>하인드</a:t>
            </a:r>
            <a:r>
              <a:rPr lang="ko-KR" altLang="ko-KR" sz="1200" dirty="0"/>
              <a:t> 코드에서 했던 일을 XAML</a:t>
            </a:r>
            <a:r>
              <a:rPr lang="en-US" altLang="ko-KR" sz="1200" dirty="0"/>
              <a:t> </a:t>
            </a:r>
            <a:r>
              <a:rPr lang="ko-KR" altLang="en-US" sz="1200" dirty="0"/>
              <a:t>안</a:t>
            </a:r>
            <a:r>
              <a:rPr lang="ko-KR" altLang="ko-KR" sz="1200" dirty="0"/>
              <a:t>에다 </a:t>
            </a:r>
            <a:r>
              <a:rPr lang="ko-KR" altLang="en-US" sz="1200" dirty="0"/>
              <a:t>고대로 대신할 뿐이죠</a:t>
            </a:r>
            <a:r>
              <a:rPr lang="ko-KR" altLang="ko-KR" sz="1200" dirty="0"/>
              <a:t>.</a:t>
            </a:r>
            <a:endParaRPr lang="en-US"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22</a:t>
            </a:fld>
            <a:endParaRPr lang="ko-KR" altLang="en-US"/>
          </a:p>
        </p:txBody>
      </p:sp>
    </p:spTree>
    <p:extLst>
      <p:ext uri="{BB962C8B-B14F-4D97-AF65-F5344CB8AC3E}">
        <p14:creationId xmlns:p14="http://schemas.microsoft.com/office/powerpoint/2010/main" val="3890132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25</a:t>
            </a:r>
          </a:p>
          <a:p>
            <a:pPr defTabSz="924916">
              <a:defRPr/>
            </a:pPr>
            <a:endParaRPr lang="en-US" altLang="ko-KR" sz="1200" dirty="0"/>
          </a:p>
          <a:p>
            <a:pPr defTabSz="924916">
              <a:defRPr/>
            </a:pPr>
            <a:r>
              <a:rPr lang="ko-KR" altLang="en-US" sz="1200" dirty="0"/>
              <a:t>어떻게</a:t>
            </a:r>
            <a:r>
              <a:rPr lang="en-US" altLang="ko-KR" sz="1200" dirty="0"/>
              <a:t>?</a:t>
            </a:r>
            <a:r>
              <a:rPr lang="ko-KR" altLang="en-US" sz="1200" dirty="0"/>
              <a:t> 요렇게</a:t>
            </a:r>
            <a:r>
              <a:rPr lang="en-US" altLang="ko-KR" sz="1200" dirty="0"/>
              <a:t>~</a:t>
            </a:r>
          </a:p>
          <a:p>
            <a:pPr defTabSz="924916">
              <a:defRPr/>
            </a:pPr>
            <a:endParaRPr lang="en-US" altLang="ko-KR" sz="1200" dirty="0"/>
          </a:p>
          <a:p>
            <a:pPr defTabSz="924916">
              <a:defRPr/>
            </a:pPr>
            <a:r>
              <a:rPr lang="ko-KR" altLang="en-US" sz="1200" dirty="0"/>
              <a:t>단지 </a:t>
            </a:r>
            <a:r>
              <a:rPr lang="ko-KR" altLang="ko-KR" sz="1200" dirty="0" err="1"/>
              <a:t>Visual</a:t>
            </a:r>
            <a:r>
              <a:rPr lang="ko-KR" altLang="ko-KR" sz="1200" dirty="0"/>
              <a:t> States 안에 </a:t>
            </a:r>
            <a:r>
              <a:rPr lang="ko-KR" altLang="ko-KR" sz="1200" b="1" dirty="0"/>
              <a:t>Adaptive Trigger</a:t>
            </a:r>
            <a:r>
              <a:rPr lang="ko-KR" altLang="ko-KR" sz="1200" dirty="0"/>
              <a:t>를 추가</a:t>
            </a:r>
            <a:r>
              <a:rPr lang="ko-KR" altLang="en-US" sz="1200" dirty="0"/>
              <a:t>한 것으로 가능합</a:t>
            </a:r>
            <a:r>
              <a:rPr lang="ko-KR" altLang="ko-KR" sz="1200" dirty="0"/>
              <a:t>니다.</a:t>
            </a:r>
            <a:r>
              <a:rPr lang="en-US" altLang="ko-KR" sz="1200" dirty="0"/>
              <a:t> </a:t>
            </a:r>
          </a:p>
          <a:p>
            <a:pPr>
              <a:defRPr/>
            </a:pPr>
            <a:endParaRPr lang="en-US" altLang="ko-KR" sz="1200" dirty="0"/>
          </a:p>
          <a:p>
            <a:pPr>
              <a:defRPr/>
            </a:pPr>
            <a:r>
              <a:rPr lang="ko-KR" altLang="en-US" sz="1200" dirty="0"/>
              <a:t>단순히 타깃으로 하는 적정 크기</a:t>
            </a:r>
            <a:r>
              <a:rPr lang="en-US" altLang="ko-KR" sz="1200" dirty="0"/>
              <a:t>,</a:t>
            </a:r>
            <a:r>
              <a:rPr lang="ko-KR" altLang="en-US" sz="1200" dirty="0"/>
              <a:t> 최소 </a:t>
            </a:r>
            <a:r>
              <a:rPr lang="en-US" altLang="ko-KR" sz="1200" dirty="0"/>
              <a:t>Width</a:t>
            </a:r>
            <a:r>
              <a:rPr lang="ko-KR" altLang="en-US" sz="1200" baseline="0" dirty="0"/>
              <a:t> 또는</a:t>
            </a:r>
            <a:r>
              <a:rPr lang="ko-KR" altLang="en-US" sz="1200" dirty="0"/>
              <a:t>  </a:t>
            </a:r>
            <a:r>
              <a:rPr lang="en-US" altLang="ko-KR" sz="1200" dirty="0"/>
              <a:t>Height</a:t>
            </a:r>
            <a:r>
              <a:rPr lang="ko-KR" altLang="en-US" sz="1200" dirty="0"/>
              <a:t>을 지정하는 것 뿐입니다</a:t>
            </a:r>
            <a:r>
              <a:rPr lang="en-US" altLang="ko-KR" sz="1200" dirty="0"/>
              <a:t>.</a:t>
            </a:r>
          </a:p>
          <a:p>
            <a:pPr>
              <a:defRPr/>
            </a:pPr>
            <a:endParaRPr lang="en-US" altLang="ko-KR" sz="1200" dirty="0"/>
          </a:p>
          <a:p>
            <a:pPr>
              <a:defRPr/>
            </a:pPr>
            <a:r>
              <a:rPr lang="ko-KR" altLang="en-US" sz="1200" dirty="0"/>
              <a:t>참고로 </a:t>
            </a:r>
            <a:r>
              <a:rPr lang="ko-KR" altLang="ko-KR" sz="1200" dirty="0"/>
              <a:t>MinWindow</a:t>
            </a:r>
            <a:r>
              <a:rPr lang="en-US" altLang="ko-KR" sz="1200" dirty="0"/>
              <a:t>Width</a:t>
            </a:r>
            <a:r>
              <a:rPr lang="ko-KR" altLang="en-US" sz="1200" dirty="0"/>
              <a:t>와</a:t>
            </a:r>
            <a:r>
              <a:rPr lang="ko-KR" altLang="ko-KR" sz="1200" dirty="0"/>
              <a:t> </a:t>
            </a:r>
            <a:r>
              <a:rPr lang="ko-KR" altLang="ko-KR" sz="1200" dirty="0" err="1"/>
              <a:t>MinWindowHeight</a:t>
            </a:r>
            <a:r>
              <a:rPr lang="ko-KR" altLang="en-US" sz="1200" dirty="0" err="1"/>
              <a:t>은</a:t>
            </a:r>
            <a:r>
              <a:rPr lang="ko-KR" altLang="en-US" sz="1200" dirty="0"/>
              <a:t> 빌트인</a:t>
            </a:r>
            <a:r>
              <a:rPr lang="en-US" altLang="ko-KR" sz="1200" dirty="0"/>
              <a:t>, </a:t>
            </a:r>
            <a:r>
              <a:rPr lang="ko-KR" altLang="en-US" sz="1200" dirty="0"/>
              <a:t>즉 </a:t>
            </a:r>
            <a:r>
              <a:rPr lang="ko-KR" altLang="en-US" sz="1200" b="1" dirty="0"/>
              <a:t>기본으로 내장되어 있는 </a:t>
            </a:r>
            <a:r>
              <a:rPr lang="ko-KR" altLang="en-US" sz="1200" b="1" dirty="0" err="1"/>
              <a:t>어댑티브</a:t>
            </a:r>
            <a:r>
              <a:rPr lang="ko-KR" altLang="en-US" sz="1200" b="1" dirty="0"/>
              <a:t> 트리거</a:t>
            </a:r>
            <a:r>
              <a:rPr lang="ko-KR" altLang="en-US" sz="1200" dirty="0"/>
              <a:t>입니다</a:t>
            </a:r>
            <a:r>
              <a:rPr lang="en-US" altLang="ko-KR" sz="1200" dirty="0"/>
              <a:t>. </a:t>
            </a:r>
          </a:p>
          <a:p>
            <a:pPr>
              <a:defRPr/>
            </a:pPr>
            <a:endParaRPr lang="en-US" altLang="ko-KR" sz="1200" dirty="0"/>
          </a:p>
          <a:p>
            <a:pPr>
              <a:defRPr/>
            </a:pPr>
            <a:r>
              <a:rPr lang="ko-KR" altLang="en-US" sz="1200" dirty="0"/>
              <a:t>자</a:t>
            </a:r>
            <a:r>
              <a:rPr lang="en-US" altLang="ko-KR" sz="1200" dirty="0"/>
              <a:t>, </a:t>
            </a:r>
            <a:r>
              <a:rPr lang="ko-KR" altLang="en-US" sz="1200" dirty="0"/>
              <a:t>그러면 </a:t>
            </a:r>
            <a:r>
              <a:rPr lang="ko-KR" altLang="ko-KR" sz="1200" dirty="0" err="1"/>
              <a:t>MinWindowWidth</a:t>
            </a:r>
            <a:r>
              <a:rPr lang="ko-KR" altLang="ko-KR" sz="1200" dirty="0"/>
              <a:t>, </a:t>
            </a:r>
            <a:r>
              <a:rPr lang="ko-KR" altLang="ko-KR" sz="1200" dirty="0" err="1"/>
              <a:t>MinWindowHeight</a:t>
            </a:r>
            <a:r>
              <a:rPr lang="en-US" altLang="ko-KR" sz="1200" dirty="0"/>
              <a:t>  </a:t>
            </a:r>
            <a:r>
              <a:rPr lang="ko-KR" altLang="en-US" sz="1200" dirty="0"/>
              <a:t>이 </a:t>
            </a:r>
            <a:r>
              <a:rPr lang="en-US" altLang="ko-KR" sz="1200" dirty="0"/>
              <a:t>2</a:t>
            </a:r>
            <a:r>
              <a:rPr lang="ko-KR" altLang="en-US" sz="1200" dirty="0"/>
              <a:t>개 말고</a:t>
            </a:r>
            <a:r>
              <a:rPr lang="ko-KR" altLang="ko-KR" sz="1200" dirty="0"/>
              <a:t> 다른 </a:t>
            </a:r>
            <a:r>
              <a:rPr lang="ko-KR" altLang="en-US" sz="1200" dirty="0"/>
              <a:t>속성들을</a:t>
            </a:r>
            <a:r>
              <a:rPr lang="ko-KR" altLang="ko-KR" sz="1200" dirty="0"/>
              <a:t> 트리거로 사용할 수는 </a:t>
            </a:r>
            <a:r>
              <a:rPr lang="ko-KR" altLang="en-US" sz="1200" b="1" dirty="0"/>
              <a:t>있을까요</a:t>
            </a:r>
            <a:r>
              <a:rPr lang="en-US" altLang="ko-KR" sz="1200" b="1" dirty="0"/>
              <a:t>? </a:t>
            </a:r>
            <a:r>
              <a:rPr lang="ko-KR" altLang="en-US" sz="1200" b="1" dirty="0"/>
              <a:t>있죠</a:t>
            </a:r>
            <a:r>
              <a:rPr lang="en-US" altLang="ko-KR" sz="1200" b="1" dirty="0"/>
              <a:t>. </a:t>
            </a:r>
            <a:r>
              <a:rPr lang="ko-KR" altLang="en-US" sz="1200" b="1" dirty="0"/>
              <a:t>있습니다</a:t>
            </a:r>
            <a:r>
              <a:rPr lang="en-US" altLang="ko-KR" sz="1200" b="1" dirty="0"/>
              <a:t>!</a:t>
            </a:r>
            <a:endParaRPr lang="ko-KR" altLang="en-US"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23</a:t>
            </a:fld>
            <a:endParaRPr lang="ko-KR" altLang="en-US"/>
          </a:p>
        </p:txBody>
      </p:sp>
    </p:spTree>
    <p:extLst>
      <p:ext uri="{BB962C8B-B14F-4D97-AF65-F5344CB8AC3E}">
        <p14:creationId xmlns:p14="http://schemas.microsoft.com/office/powerpoint/2010/main" val="1421830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28</a:t>
            </a:r>
          </a:p>
          <a:p>
            <a:pPr defTabSz="924916">
              <a:defRPr/>
            </a:pPr>
            <a:endParaRPr lang="en-US" altLang="ko-KR" sz="1200" dirty="0"/>
          </a:p>
          <a:p>
            <a:pPr>
              <a:defRPr/>
            </a:pPr>
            <a:r>
              <a:rPr lang="en-US" altLang="ko-KR" sz="1200" dirty="0"/>
              <a:t>Custom trigger</a:t>
            </a:r>
            <a:r>
              <a:rPr lang="ko-KR" altLang="en-US" sz="1200" dirty="0"/>
              <a:t>를 추가로 만들어서 사용한다면 정말 다양한 시나리오를 지원할 수 있겠죠</a:t>
            </a:r>
            <a:r>
              <a:rPr lang="en-US" altLang="ko-KR" sz="1200" dirty="0"/>
              <a:t>? </a:t>
            </a:r>
          </a:p>
          <a:p>
            <a:pPr>
              <a:defRPr/>
            </a:pPr>
            <a:endParaRPr lang="en-US"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24</a:t>
            </a:fld>
            <a:endParaRPr lang="ko-KR" altLang="en-US"/>
          </a:p>
        </p:txBody>
      </p:sp>
    </p:spTree>
    <p:extLst>
      <p:ext uri="{BB962C8B-B14F-4D97-AF65-F5344CB8AC3E}">
        <p14:creationId xmlns:p14="http://schemas.microsoft.com/office/powerpoint/2010/main" val="11243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30</a:t>
            </a:r>
          </a:p>
          <a:p>
            <a:pPr defTabSz="924916">
              <a:defRPr/>
            </a:pPr>
            <a:endParaRPr lang="en-US" altLang="ko-KR" sz="1200" dirty="0"/>
          </a:p>
          <a:p>
            <a:pPr>
              <a:defRPr/>
            </a:pPr>
            <a:r>
              <a:rPr lang="ko-KR" altLang="en-US" sz="1200" dirty="0"/>
              <a:t>어떤 시나리오들이 있을까요</a:t>
            </a:r>
            <a:r>
              <a:rPr lang="en-US" altLang="ko-KR" sz="1200" dirty="0"/>
              <a:t>? </a:t>
            </a:r>
            <a:r>
              <a:rPr lang="ko-KR" altLang="en-US" sz="1200" dirty="0"/>
              <a:t>디바이스의 방향을 생각해 볼 수 있겠네요</a:t>
            </a:r>
            <a:r>
              <a:rPr lang="en-US" altLang="ko-KR" sz="1200" dirty="0"/>
              <a:t>.</a:t>
            </a:r>
          </a:p>
          <a:p>
            <a:pPr>
              <a:defRPr/>
            </a:pPr>
            <a:endParaRPr lang="en-US" altLang="ko-KR" sz="1200" dirty="0"/>
          </a:p>
          <a:p>
            <a:pPr>
              <a:defRPr/>
            </a:pPr>
            <a:r>
              <a:rPr lang="ko-KR" altLang="ko-KR" sz="1200" b="1" dirty="0"/>
              <a:t>네트워크 활성여부</a:t>
            </a:r>
            <a:r>
              <a:rPr lang="ko-KR" altLang="en-US" sz="1200" b="0" dirty="0"/>
              <a:t>와 관련된</a:t>
            </a:r>
            <a:r>
              <a:rPr lang="ko-KR" altLang="en-US" sz="1200" dirty="0"/>
              <a:t> 시나리오는 어떨까요</a:t>
            </a:r>
            <a:r>
              <a:rPr lang="en-US" altLang="ko-KR" sz="1200" dirty="0"/>
              <a:t>? </a:t>
            </a:r>
            <a:r>
              <a:rPr lang="ko-KR" altLang="ko-KR" sz="1200" b="1" dirty="0"/>
              <a:t>오</a:t>
            </a:r>
            <a:r>
              <a:rPr lang="ko-KR" altLang="en-US" sz="1200" b="1" dirty="0"/>
              <a:t>프</a:t>
            </a:r>
            <a:r>
              <a:rPr lang="ko-KR" altLang="ko-KR" sz="1200" b="1" dirty="0"/>
              <a:t>라인/온라인 상태</a:t>
            </a:r>
            <a:r>
              <a:rPr lang="ko-KR" altLang="ko-KR" sz="1200" dirty="0"/>
              <a:t>를 </a:t>
            </a:r>
            <a:r>
              <a:rPr lang="ko-KR" altLang="en-US" sz="1200" dirty="0"/>
              <a:t>판단해서 알려주는 </a:t>
            </a:r>
            <a:r>
              <a:rPr lang="ko-KR" altLang="en-US" sz="1200" dirty="0" err="1"/>
              <a:t>것이라든가</a:t>
            </a:r>
            <a:r>
              <a:rPr lang="en-US" altLang="ko-KR" sz="1200" dirty="0"/>
              <a:t>~</a:t>
            </a:r>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25</a:t>
            </a:fld>
            <a:endParaRPr lang="ko-KR" altLang="en-US"/>
          </a:p>
        </p:txBody>
      </p:sp>
    </p:spTree>
    <p:extLst>
      <p:ext uri="{BB962C8B-B14F-4D97-AF65-F5344CB8AC3E}">
        <p14:creationId xmlns:p14="http://schemas.microsoft.com/office/powerpoint/2010/main" val="237531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32 </a:t>
            </a:r>
            <a:r>
              <a:rPr lang="en-US" altLang="ko-KR" sz="1200" b="1" dirty="0"/>
              <a:t>[</a:t>
            </a:r>
            <a:r>
              <a:rPr lang="ko-KR" altLang="en-US" sz="1200" b="1"/>
              <a:t>시간 확인</a:t>
            </a:r>
            <a:r>
              <a:rPr lang="en-US" altLang="ko-KR" sz="1200" b="1" dirty="0"/>
              <a:t>]</a:t>
            </a:r>
          </a:p>
          <a:p>
            <a:pPr defTabSz="924916">
              <a:defRPr/>
            </a:pPr>
            <a:endParaRPr lang="en-US" altLang="ko-KR" sz="1200" dirty="0"/>
          </a:p>
          <a:p>
            <a:pPr>
              <a:defRPr/>
            </a:pPr>
            <a:r>
              <a:rPr lang="ko-KR" altLang="en-US" sz="1200" dirty="0"/>
              <a:t>자</a:t>
            </a:r>
            <a:r>
              <a:rPr lang="en-US" altLang="ko-KR" sz="1200" dirty="0"/>
              <a:t>, </a:t>
            </a:r>
            <a:r>
              <a:rPr lang="ko-KR" altLang="en-US" sz="1200"/>
              <a:t>오늘 마지막으로 살펴볼 녀석은 바로 </a:t>
            </a:r>
            <a:r>
              <a:rPr lang="ko-KR" altLang="ko-KR" sz="1200" b="1"/>
              <a:t>RelativePanel</a:t>
            </a:r>
            <a:r>
              <a:rPr lang="ko-KR" altLang="en-US" sz="1200"/>
              <a:t>입니다</a:t>
            </a:r>
            <a:r>
              <a:rPr lang="en-US" altLang="ko-KR" sz="1200" dirty="0"/>
              <a:t>. </a:t>
            </a:r>
          </a:p>
          <a:p>
            <a:pPr>
              <a:defRPr/>
            </a:pPr>
            <a:endParaRPr lang="en-US" altLang="ko-KR" sz="1200" dirty="0"/>
          </a:p>
          <a:p>
            <a:pPr>
              <a:defRPr/>
            </a:pPr>
            <a:r>
              <a:rPr lang="ko-KR" altLang="ko-KR" sz="1200" dirty="0" err="1"/>
              <a:t>안드로이드에도</a:t>
            </a:r>
            <a:r>
              <a:rPr lang="ko-KR" altLang="ko-KR" sz="1200" dirty="0"/>
              <a:t> iOS에도 RelativePanel</a:t>
            </a:r>
            <a:r>
              <a:rPr lang="ko-KR" altLang="en-US" sz="1200" dirty="0"/>
              <a:t>과 </a:t>
            </a:r>
            <a:r>
              <a:rPr lang="ko-KR" altLang="ko-KR" sz="1200" dirty="0"/>
              <a:t>비슷한</a:t>
            </a:r>
            <a:r>
              <a:rPr lang="en-US" altLang="ko-KR" sz="1200" dirty="0"/>
              <a:t> </a:t>
            </a:r>
            <a:r>
              <a:rPr lang="ko-KR" altLang="en-US" sz="1200"/>
              <a:t>콘트롤이</a:t>
            </a:r>
            <a:r>
              <a:rPr lang="ko-KR" altLang="ko-KR" sz="1200"/>
              <a:t> 있습니다.</a:t>
            </a:r>
            <a:r>
              <a:rPr lang="en-US" altLang="ko-KR" sz="1200" dirty="0"/>
              <a:t> </a:t>
            </a:r>
            <a:r>
              <a:rPr lang="ko-KR" altLang="ko-KR" sz="1200" b="1"/>
              <a:t>Relativ</a:t>
            </a:r>
            <a:r>
              <a:rPr lang="en-US" altLang="ko-KR" sz="1200" b="1" dirty="0" err="1"/>
              <a:t>eLayout</a:t>
            </a:r>
            <a:r>
              <a:rPr lang="ko-KR" altLang="en-US" sz="1200"/>
              <a:t>이였나요</a:t>
            </a:r>
            <a:r>
              <a:rPr lang="en-US" altLang="ko-KR" sz="1200" dirty="0"/>
              <a:t>? </a:t>
            </a:r>
            <a:r>
              <a:rPr lang="ko-KR" altLang="en-US" sz="1200"/>
              <a:t>그만큼 플랫폼을 떠나 한참 유행하고 있는 녀석이라 할 수 있겠습니다</a:t>
            </a:r>
            <a:r>
              <a:rPr lang="en-US" altLang="ko-KR" sz="1200" dirty="0"/>
              <a:t>.</a:t>
            </a:r>
          </a:p>
          <a:p>
            <a:pPr>
              <a:defRPr/>
            </a:pPr>
            <a:endParaRPr lang="en-US" altLang="ko-KR" sz="1200" dirty="0"/>
          </a:p>
          <a:p>
            <a:pPr>
              <a:defRPr/>
            </a:pPr>
            <a:r>
              <a:rPr lang="ko-KR" altLang="ko-KR" sz="1200" dirty="0"/>
              <a:t>RelativePanel</a:t>
            </a:r>
            <a:r>
              <a:rPr lang="ko-KR" altLang="en-US" sz="1200" dirty="0"/>
              <a:t>은 </a:t>
            </a:r>
            <a:r>
              <a:rPr lang="en-US" altLang="ko-KR" sz="1200" b="1" dirty="0"/>
              <a:t>Canvas</a:t>
            </a:r>
            <a:r>
              <a:rPr lang="ko-KR" altLang="ko-KR" sz="1200"/>
              <a:t>패널</a:t>
            </a:r>
            <a:r>
              <a:rPr lang="ko-KR" altLang="en-US" sz="1200"/>
              <a:t>과 사용 방법이 시작은</a:t>
            </a:r>
            <a:r>
              <a:rPr lang="en-US" altLang="ko-KR" sz="1200" dirty="0"/>
              <a:t> </a:t>
            </a:r>
            <a:r>
              <a:rPr lang="ko-KR" altLang="en-US" sz="1200"/>
              <a:t>얼추 비슷합니다</a:t>
            </a:r>
            <a:r>
              <a:rPr lang="en-US" altLang="ko-KR" sz="1200" dirty="0"/>
              <a:t>. </a:t>
            </a:r>
            <a:r>
              <a:rPr lang="ko-KR" altLang="en-US" sz="1200"/>
              <a:t>캔버스의 하위 요소는 자신의 </a:t>
            </a:r>
            <a:r>
              <a:rPr lang="en-US" altLang="ko-KR" sz="1200" dirty="0"/>
              <a:t>Left, Top </a:t>
            </a:r>
            <a:r>
              <a:rPr lang="ko-KR" altLang="en-US" sz="1200"/>
              <a:t>속성의 값에 따라 위치하게 됩니다</a:t>
            </a:r>
            <a:r>
              <a:rPr lang="en-US" altLang="ko-KR" sz="1200" dirty="0"/>
              <a:t>. </a:t>
            </a:r>
            <a:r>
              <a:rPr lang="ko-KR" altLang="en-US" sz="1200"/>
              <a:t>그리고 </a:t>
            </a:r>
            <a:r>
              <a:rPr lang="ko-KR" altLang="ko-KR" sz="1200"/>
              <a:t>하위 자식으로 </a:t>
            </a:r>
            <a:r>
              <a:rPr lang="ko-KR" altLang="en-US" sz="1200"/>
              <a:t>다른 요소들을 여러 개 </a:t>
            </a:r>
            <a:r>
              <a:rPr lang="ko-KR" altLang="ko-KR" sz="1200"/>
              <a:t>배치</a:t>
            </a:r>
            <a:r>
              <a:rPr lang="ko-KR" altLang="en-US" sz="1200"/>
              <a:t>할 수 있습</a:t>
            </a:r>
            <a:r>
              <a:rPr lang="ko-KR" altLang="ko-KR" sz="1200"/>
              <a:t>니다.</a:t>
            </a:r>
            <a:r>
              <a:rPr lang="en-US" altLang="ko-KR" sz="1200" dirty="0"/>
              <a:t> </a:t>
            </a:r>
            <a:r>
              <a:rPr lang="ko-KR" altLang="en-US" sz="1200"/>
              <a:t>이런 특성들은 </a:t>
            </a:r>
            <a:r>
              <a:rPr lang="ko-KR" altLang="ko-KR" sz="1200"/>
              <a:t>RelativePanel</a:t>
            </a:r>
            <a:r>
              <a:rPr lang="ko-KR" altLang="en-US" sz="1200"/>
              <a:t>도 동일합니다</a:t>
            </a:r>
            <a:r>
              <a:rPr lang="en-US" altLang="ko-KR" sz="1200" dirty="0"/>
              <a:t>.</a:t>
            </a:r>
          </a:p>
          <a:p>
            <a:pPr>
              <a:defRPr/>
            </a:pPr>
            <a:endParaRPr lang="en-US" altLang="ko-KR" sz="1200" dirty="0"/>
          </a:p>
          <a:p>
            <a:pPr>
              <a:defRPr/>
            </a:pPr>
            <a:r>
              <a:rPr lang="ko-KR" altLang="en-US" sz="1200" dirty="0"/>
              <a:t>그런데</a:t>
            </a:r>
            <a:r>
              <a:rPr lang="en-US" altLang="ko-KR" sz="1200" dirty="0"/>
              <a:t> Relative Panel</a:t>
            </a:r>
            <a:r>
              <a:rPr lang="ko-KR" altLang="en-US" sz="1200"/>
              <a:t>은 다른 요소와</a:t>
            </a:r>
            <a:r>
              <a:rPr lang="ko-KR" altLang="ko-KR" sz="1200"/>
              <a:t> </a:t>
            </a:r>
            <a:r>
              <a:rPr lang="ko-KR" altLang="en-US" sz="1200"/>
              <a:t>얽힌다는 것이 다릅니다</a:t>
            </a:r>
            <a:r>
              <a:rPr lang="ko-KR" altLang="ko-KR" sz="1200"/>
              <a:t>.</a:t>
            </a:r>
            <a:r>
              <a:rPr lang="en-US" altLang="ko-KR" sz="1200" dirty="0"/>
              <a:t> </a:t>
            </a:r>
            <a:r>
              <a:rPr lang="ko-KR" altLang="en-US" sz="1200" b="1"/>
              <a:t>얽힌다</a:t>
            </a:r>
            <a:r>
              <a:rPr lang="en-US" altLang="ko-KR" sz="1200" b="1" dirty="0"/>
              <a:t>.,</a:t>
            </a:r>
            <a:r>
              <a:rPr lang="en-US" altLang="ko-KR" sz="1200" b="1" baseline="0" dirty="0"/>
              <a:t> </a:t>
            </a:r>
            <a:r>
              <a:rPr lang="ko-KR" altLang="en-US" sz="1200" b="1" baseline="0"/>
              <a:t>엮인다</a:t>
            </a:r>
            <a:r>
              <a:rPr lang="ko-KR" altLang="en-US" sz="1200" b="1"/>
              <a:t>는게 무슨 의미일까요</a:t>
            </a:r>
            <a:r>
              <a:rPr lang="en-US" altLang="ko-KR" sz="1200" b="1" dirty="0"/>
              <a:t>? </a:t>
            </a:r>
          </a:p>
          <a:p>
            <a:pPr>
              <a:defRPr/>
            </a:pPr>
            <a:endParaRPr lang="en-US" altLang="ko-KR" sz="1200" dirty="0"/>
          </a:p>
          <a:p>
            <a:pPr>
              <a:defRPr/>
            </a:pPr>
            <a:r>
              <a:rPr lang="ko-KR" altLang="en-US" sz="1200" dirty="0"/>
              <a:t>바로 그 얽힌 요소를 기준으로 </a:t>
            </a:r>
            <a:r>
              <a:rPr lang="en-US" altLang="ko-KR" sz="1200" dirty="0">
                <a:solidFill>
                  <a:srgbClr val="FF0000"/>
                </a:solidFill>
              </a:rPr>
              <a:t>[Q]</a:t>
            </a:r>
            <a:r>
              <a:rPr lang="ko-KR" altLang="ko-KR" sz="1200"/>
              <a:t>상단, </a:t>
            </a:r>
            <a:r>
              <a:rPr lang="en-US" altLang="ko-KR" sz="1200" dirty="0"/>
              <a:t>[Q]</a:t>
            </a:r>
            <a:r>
              <a:rPr lang="ko-KR" altLang="ko-KR" sz="1200"/>
              <a:t>하단, </a:t>
            </a:r>
            <a:r>
              <a:rPr lang="en-US" altLang="ko-KR" sz="1200" dirty="0"/>
              <a:t>[Q]</a:t>
            </a:r>
            <a:r>
              <a:rPr lang="ko-KR" altLang="ko-KR" sz="1200"/>
              <a:t>왼쪽, </a:t>
            </a:r>
            <a:r>
              <a:rPr lang="en-US" altLang="ko-KR" sz="1200" dirty="0"/>
              <a:t>[Q]</a:t>
            </a:r>
            <a:r>
              <a:rPr lang="ko-KR" altLang="ko-KR" sz="1200"/>
              <a:t>오른쪽</a:t>
            </a:r>
            <a:r>
              <a:rPr lang="ko-KR" altLang="ko-KR" sz="1200" dirty="0"/>
              <a:t>, 중앙</a:t>
            </a:r>
            <a:r>
              <a:rPr lang="en-US" altLang="ko-KR" sz="1200" dirty="0"/>
              <a:t> </a:t>
            </a:r>
            <a:r>
              <a:rPr lang="ko-KR" altLang="en-US" sz="1200"/>
              <a:t>등</a:t>
            </a:r>
            <a:r>
              <a:rPr lang="ko-KR" altLang="ko-KR" sz="1200"/>
              <a:t>에 </a:t>
            </a:r>
            <a:r>
              <a:rPr lang="ko-KR" altLang="en-US" sz="1200"/>
              <a:t>위치를 지정할</a:t>
            </a:r>
            <a:r>
              <a:rPr lang="ko-KR" altLang="ko-KR" sz="1200"/>
              <a:t> 수 있</a:t>
            </a:r>
            <a:r>
              <a:rPr lang="ko-KR" altLang="en-US" sz="1200"/>
              <a:t>는 것이 </a:t>
            </a:r>
            <a:r>
              <a:rPr lang="en-US" altLang="ko-KR" sz="1200" dirty="0" err="1"/>
              <a:t>RelativePanel</a:t>
            </a:r>
            <a:r>
              <a:rPr lang="ko-KR" altLang="en-US" sz="1200"/>
              <a:t>의 특징입</a:t>
            </a:r>
            <a:r>
              <a:rPr lang="ko-KR" altLang="ko-KR" sz="1200"/>
              <a:t>니다.</a:t>
            </a:r>
            <a:r>
              <a:rPr lang="en-US" altLang="ko-KR" sz="1200" dirty="0"/>
              <a:t> </a:t>
            </a:r>
            <a:r>
              <a:rPr lang="ko-KR" altLang="en-US" sz="1200"/>
              <a:t>그리고 </a:t>
            </a:r>
            <a:r>
              <a:rPr lang="ko-KR" altLang="ko-KR" sz="1200"/>
              <a:t>Margin, Transition</a:t>
            </a:r>
            <a:r>
              <a:rPr lang="en-US" altLang="ko-KR" sz="1200" dirty="0"/>
              <a:t> </a:t>
            </a:r>
            <a:r>
              <a:rPr lang="ko-KR" altLang="en-US" sz="1200"/>
              <a:t>등의 속성</a:t>
            </a:r>
            <a:r>
              <a:rPr lang="en-US" altLang="ko-KR" sz="1200" dirty="0"/>
              <a:t>, </a:t>
            </a:r>
            <a:r>
              <a:rPr lang="ko-KR" altLang="en-US" sz="1200"/>
              <a:t>기술들도 </a:t>
            </a:r>
            <a:r>
              <a:rPr lang="ko-KR" altLang="en-US" sz="1200" b="1"/>
              <a:t>여전히</a:t>
            </a:r>
            <a:r>
              <a:rPr lang="ko-KR" altLang="en-US" sz="1200"/>
              <a:t> 함께 사용할</a:t>
            </a:r>
            <a:r>
              <a:rPr lang="ko-KR" altLang="ko-KR" sz="1200"/>
              <a:t> 수 있습니다.</a:t>
            </a:r>
            <a:r>
              <a:rPr lang="en-US" altLang="ko-KR" sz="1200" dirty="0"/>
              <a:t> </a:t>
            </a:r>
          </a:p>
          <a:p>
            <a:pPr>
              <a:defRPr/>
            </a:pPr>
            <a:endParaRPr lang="en-US" altLang="ko-KR" sz="1200" dirty="0"/>
          </a:p>
          <a:p>
            <a:pPr>
              <a:defRPr/>
            </a:pPr>
            <a:r>
              <a:rPr lang="ko-KR" altLang="en-US" sz="1200" dirty="0"/>
              <a:t>요점은 </a:t>
            </a:r>
            <a:r>
              <a:rPr lang="ko-KR" altLang="ko-KR" sz="1200" dirty="0"/>
              <a:t>앵커</a:t>
            </a:r>
            <a:r>
              <a:rPr lang="ko-KR" altLang="en-US" sz="1200" dirty="0"/>
              <a:t>가 되는 </a:t>
            </a:r>
            <a:r>
              <a:rPr lang="ko-KR" altLang="en-US" sz="1200" b="1" dirty="0"/>
              <a:t>요소를</a:t>
            </a:r>
            <a:r>
              <a:rPr lang="ko-KR" altLang="ko-KR" sz="1200" b="1" dirty="0"/>
              <a:t> 기준으로 </a:t>
            </a:r>
            <a:r>
              <a:rPr lang="ko-KR" altLang="ko-KR" sz="1200" dirty="0"/>
              <a:t>다른 </a:t>
            </a:r>
            <a:r>
              <a:rPr lang="ko-KR" altLang="en-US" sz="1200" dirty="0"/>
              <a:t>요소</a:t>
            </a:r>
            <a:r>
              <a:rPr lang="ko-KR" altLang="ko-KR" sz="1200" dirty="0"/>
              <a:t>들</a:t>
            </a:r>
            <a:r>
              <a:rPr lang="ko-KR" altLang="en-US" sz="1200" dirty="0"/>
              <a:t>을</a:t>
            </a:r>
            <a:r>
              <a:rPr lang="ko-KR" altLang="ko-KR" sz="1200" dirty="0"/>
              <a:t> 배치</a:t>
            </a:r>
            <a:r>
              <a:rPr lang="ko-KR" altLang="en-US" sz="1200" dirty="0"/>
              <a:t>한다</a:t>
            </a:r>
            <a:r>
              <a:rPr lang="en-US" altLang="ko-KR" sz="1200" dirty="0"/>
              <a:t>.</a:t>
            </a:r>
            <a:r>
              <a:rPr lang="ko-KR" altLang="en-US" sz="1200"/>
              <a:t>입니</a:t>
            </a:r>
            <a:r>
              <a:rPr lang="ko-KR" altLang="ko-KR" sz="1200"/>
              <a:t>다.</a:t>
            </a:r>
            <a:r>
              <a:rPr lang="en-US" altLang="ko-KR" sz="1200" dirty="0"/>
              <a:t> </a:t>
            </a:r>
            <a:r>
              <a:rPr lang="ko-KR" altLang="en-US" sz="1200"/>
              <a:t>이런 거죠</a:t>
            </a:r>
            <a:r>
              <a:rPr lang="en-US" altLang="ko-KR" sz="1200" dirty="0"/>
              <a:t>. ‘</a:t>
            </a:r>
            <a:r>
              <a:rPr lang="ko-KR" altLang="en-US" sz="1200"/>
              <a:t>나 니옆에 앉고 싶어</a:t>
            </a:r>
            <a:r>
              <a:rPr lang="en-US" altLang="ko-KR" sz="1200" dirty="0"/>
              <a:t>, </a:t>
            </a:r>
            <a:r>
              <a:rPr lang="ko-KR" altLang="en-US" sz="1200"/>
              <a:t>나 니 발 밑에 항상 있을래</a:t>
            </a:r>
            <a:r>
              <a:rPr lang="en-US" altLang="ko-KR" sz="1200" dirty="0"/>
              <a:t>＇</a:t>
            </a:r>
            <a:endParaRPr lang="ko-KR" altLang="ko-KR" sz="120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26</a:t>
            </a:fld>
            <a:endParaRPr lang="ko-KR" altLang="en-US"/>
          </a:p>
        </p:txBody>
      </p:sp>
    </p:spTree>
    <p:extLst>
      <p:ext uri="{BB962C8B-B14F-4D97-AF65-F5344CB8AC3E}">
        <p14:creationId xmlns:p14="http://schemas.microsoft.com/office/powerpoint/2010/main" val="2446696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34</a:t>
            </a:r>
          </a:p>
          <a:p>
            <a:pPr defTabSz="924916">
              <a:defRPr/>
            </a:pPr>
            <a:endParaRPr lang="en-US" altLang="ko-KR" sz="1200" dirty="0"/>
          </a:p>
          <a:p>
            <a:endParaRPr lang="ko-KR" altLang="en-US"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27</a:t>
            </a:fld>
            <a:endParaRPr lang="ko-KR" altLang="en-US"/>
          </a:p>
        </p:txBody>
      </p:sp>
    </p:spTree>
    <p:extLst>
      <p:ext uri="{BB962C8B-B14F-4D97-AF65-F5344CB8AC3E}">
        <p14:creationId xmlns:p14="http://schemas.microsoft.com/office/powerpoint/2010/main" val="4266938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37</a:t>
            </a:r>
          </a:p>
          <a:p>
            <a:pPr defTabSz="924916">
              <a:defRPr/>
            </a:pPr>
            <a:endParaRPr lang="en-US" altLang="ko-KR" sz="1200" dirty="0"/>
          </a:p>
          <a:p>
            <a:pPr>
              <a:defRPr/>
            </a:pPr>
            <a:r>
              <a:rPr lang="ko-KR" altLang="en-US" sz="1200" dirty="0"/>
              <a:t>저는 </a:t>
            </a:r>
            <a:r>
              <a:rPr lang="ko-KR" altLang="en-US" sz="1200" dirty="0" err="1"/>
              <a:t>바이널</a:t>
            </a:r>
            <a:r>
              <a:rPr lang="ko-KR" altLang="en-US" sz="1200" dirty="0"/>
              <a:t> 아이에서 근무하는 권영철 </a:t>
            </a:r>
            <a:r>
              <a:rPr lang="en-US" altLang="ko-KR" sz="1200" dirty="0"/>
              <a:t>MVP</a:t>
            </a:r>
            <a:r>
              <a:rPr lang="ko-KR" altLang="en-US" sz="1200"/>
              <a:t>였구요</a:t>
            </a:r>
            <a:r>
              <a:rPr lang="en-US" altLang="ko-KR" sz="1200" dirty="0"/>
              <a:t>. </a:t>
            </a:r>
          </a:p>
          <a:p>
            <a:pPr>
              <a:defRPr/>
            </a:pPr>
            <a:endParaRPr lang="en-US" altLang="ko-KR" sz="1200" dirty="0"/>
          </a:p>
          <a:p>
            <a:pPr>
              <a:defRPr/>
            </a:pPr>
            <a:r>
              <a:rPr lang="ko-KR" altLang="en-US" sz="1200" dirty="0"/>
              <a:t>질문이나 도움이 필요하신 분들은 위 연락처로 연락 주세요</a:t>
            </a:r>
            <a:r>
              <a:rPr lang="en-US" altLang="ko-KR" sz="1200" dirty="0"/>
              <a:t>. </a:t>
            </a:r>
          </a:p>
          <a:p>
            <a:pPr>
              <a:defRPr/>
            </a:pPr>
            <a:endParaRPr lang="en-US" altLang="ko-KR" sz="1200" dirty="0"/>
          </a:p>
          <a:p>
            <a:pPr>
              <a:defRPr/>
            </a:pPr>
            <a:r>
              <a:rPr lang="ko-KR" altLang="en-US" sz="1200" dirty="0"/>
              <a:t>끝까지 함께 해주셔서 감사합니다</a:t>
            </a:r>
            <a:r>
              <a:rPr lang="en-US" altLang="ko-KR" sz="1200" dirty="0"/>
              <a:t>.</a:t>
            </a:r>
            <a:r>
              <a:rPr lang="ko-KR" altLang="en-US" sz="1200"/>
              <a:t>  </a:t>
            </a:r>
          </a:p>
          <a:p>
            <a:pPr>
              <a:defRPr/>
            </a:pPr>
            <a:endParaRPr lang="en-US" altLang="ko-KR" sz="1200" dirty="0"/>
          </a:p>
          <a:p>
            <a:pPr>
              <a:defRPr/>
            </a:pPr>
            <a:endParaRPr lang="en-US"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28</a:t>
            </a:fld>
            <a:endParaRPr lang="ko-KR" altLang="en-US"/>
          </a:p>
        </p:txBody>
      </p:sp>
    </p:spTree>
    <p:extLst>
      <p:ext uri="{BB962C8B-B14F-4D97-AF65-F5344CB8AC3E}">
        <p14:creationId xmlns:p14="http://schemas.microsoft.com/office/powerpoint/2010/main" val="136784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altLang="ko-KR" sz="800" dirty="0"/>
              <a:t>2</a:t>
            </a:r>
          </a:p>
          <a:p>
            <a:pPr defTabSz="924916">
              <a:defRPr/>
            </a:pPr>
            <a:endParaRPr lang="en-US" altLang="ko-KR" sz="800" dirty="0"/>
          </a:p>
          <a:p>
            <a:pPr defTabSz="924916">
              <a:defRPr/>
            </a:pPr>
            <a:r>
              <a:rPr lang="ko-KR" altLang="en-US" sz="800" dirty="0"/>
              <a:t>자 여기를 보시면 </a:t>
            </a:r>
            <a:r>
              <a:rPr lang="ko-KR" altLang="en-US" sz="800" b="1" dirty="0"/>
              <a:t>윈도우 </a:t>
            </a:r>
            <a:r>
              <a:rPr lang="en-US" altLang="ko-KR" sz="800" b="1" dirty="0"/>
              <a:t>10</a:t>
            </a:r>
            <a:r>
              <a:rPr lang="ko-KR" altLang="en-US" sz="800" b="1" dirty="0"/>
              <a:t>을 운영체제로 사용할 수 있는 디바이스가 매우 다양한 것을 알 수 있습니다</a:t>
            </a:r>
            <a:r>
              <a:rPr lang="en-US" altLang="ko-KR" sz="800" b="1" dirty="0"/>
              <a:t>.</a:t>
            </a:r>
          </a:p>
          <a:p>
            <a:pPr defTabSz="924916">
              <a:defRPr/>
            </a:pPr>
            <a:endParaRPr lang="en-US" altLang="ko-KR" sz="800" dirty="0"/>
          </a:p>
          <a:p>
            <a:pPr defTabSz="924916">
              <a:defRPr/>
            </a:pPr>
            <a:r>
              <a:rPr lang="ko-KR" altLang="en-US" sz="800" dirty="0"/>
              <a:t>도대체 </a:t>
            </a:r>
            <a:r>
              <a:rPr lang="ko-KR" altLang="ko-KR" sz="800" b="1" dirty="0"/>
              <a:t>어떻게</a:t>
            </a:r>
            <a:r>
              <a:rPr lang="en-US" altLang="ko-KR" sz="800" b="1" dirty="0"/>
              <a:t>, </a:t>
            </a:r>
            <a:r>
              <a:rPr lang="ko-KR" altLang="en-US" sz="800" b="1" dirty="0"/>
              <a:t>어떻게</a:t>
            </a:r>
            <a:r>
              <a:rPr lang="en-US" altLang="ko-KR" sz="800" dirty="0"/>
              <a:t> </a:t>
            </a:r>
            <a:r>
              <a:rPr lang="ko-KR" altLang="en-US" sz="800" dirty="0"/>
              <a:t>이렇게</a:t>
            </a:r>
            <a:r>
              <a:rPr lang="ko-KR" altLang="ko-KR" sz="800" dirty="0"/>
              <a:t> 다양한 장치들에 </a:t>
            </a:r>
            <a:r>
              <a:rPr lang="ko-KR" altLang="en-US" sz="800" dirty="0"/>
              <a:t>알맞</a:t>
            </a:r>
            <a:r>
              <a:rPr lang="ko-KR" altLang="ko-KR" sz="800" dirty="0"/>
              <a:t>게</a:t>
            </a:r>
            <a:r>
              <a:rPr lang="en-US" altLang="ko-KR" sz="800" dirty="0"/>
              <a:t>, </a:t>
            </a:r>
            <a:r>
              <a:rPr lang="ko-KR" altLang="en-US" sz="800" dirty="0"/>
              <a:t>그리고 또</a:t>
            </a:r>
            <a:r>
              <a:rPr lang="en-US" altLang="ko-KR" sz="800" dirty="0"/>
              <a:t> </a:t>
            </a:r>
            <a:r>
              <a:rPr lang="ko-KR" altLang="en-US" sz="800" dirty="0"/>
              <a:t>고효율의 개발 환경을 마련할 수 있을까요</a:t>
            </a:r>
            <a:r>
              <a:rPr lang="en-US" altLang="ko-KR" sz="800" dirty="0"/>
              <a:t>? </a:t>
            </a:r>
            <a:r>
              <a:rPr lang="ko-KR" altLang="en-US" sz="800" b="1" dirty="0"/>
              <a:t>물론 손</a:t>
            </a:r>
            <a:r>
              <a:rPr lang="ko-KR" altLang="en-US" sz="800" b="1" baseline="0" dirty="0"/>
              <a:t> </a:t>
            </a:r>
            <a:r>
              <a:rPr lang="ko-KR" altLang="en-US" sz="800" b="1" baseline="0" dirty="0" err="1"/>
              <a:t>안대고</a:t>
            </a:r>
            <a:r>
              <a:rPr lang="ko-KR" altLang="en-US" sz="800" b="1" baseline="0" dirty="0"/>
              <a:t> 코 푸는 방법은  없습니다</a:t>
            </a:r>
            <a:r>
              <a:rPr lang="en-US" altLang="ko-KR" sz="800" b="1" baseline="0" dirty="0"/>
              <a:t>. </a:t>
            </a:r>
            <a:r>
              <a:rPr lang="ko-KR" altLang="en-US" sz="800" b="0" baseline="0" dirty="0"/>
              <a:t>그나마 </a:t>
            </a:r>
            <a:r>
              <a:rPr lang="ko-KR" altLang="en-US" sz="800" baseline="0" dirty="0"/>
              <a:t>어떻게 </a:t>
            </a:r>
            <a:r>
              <a:rPr lang="ko-KR" altLang="en-US" sz="800" dirty="0"/>
              <a:t>고생을</a:t>
            </a:r>
            <a:r>
              <a:rPr lang="ko-KR" altLang="en-US" sz="800" baseline="0" dirty="0"/>
              <a:t> 줄일 수 있을까요</a:t>
            </a:r>
            <a:r>
              <a:rPr lang="en-US" altLang="ko-KR" sz="800" dirty="0"/>
              <a:t>. </a:t>
            </a:r>
          </a:p>
          <a:p>
            <a:pPr defTabSz="924916">
              <a:defRPr/>
            </a:pPr>
            <a:endParaRPr lang="en-US" altLang="ko-KR" sz="800" dirty="0"/>
          </a:p>
          <a:p>
            <a:pPr defTabSz="924916">
              <a:defRPr/>
            </a:pPr>
            <a:r>
              <a:rPr lang="ko-KR" altLang="en-US" sz="800" dirty="0"/>
              <a:t>단순하게 생각해 보았을 때</a:t>
            </a:r>
            <a:r>
              <a:rPr lang="en-US" altLang="ko-KR" sz="800" dirty="0"/>
              <a:t>,</a:t>
            </a:r>
            <a:r>
              <a:rPr lang="ko-KR" altLang="ko-KR" sz="800" dirty="0"/>
              <a:t> 빠</a:t>
            </a:r>
            <a:r>
              <a:rPr lang="ko-KR" altLang="en-US" sz="800" dirty="0"/>
              <a:t>르게</a:t>
            </a:r>
            <a:r>
              <a:rPr lang="ko-KR" altLang="ko-KR" sz="800" dirty="0"/>
              <a:t> </a:t>
            </a:r>
            <a:r>
              <a:rPr lang="ko-KR" altLang="en-US" sz="800" dirty="0"/>
              <a:t>해결</a:t>
            </a:r>
            <a:r>
              <a:rPr lang="en-US" altLang="ko-KR" sz="800" dirty="0"/>
              <a:t>(?),</a:t>
            </a:r>
            <a:r>
              <a:rPr lang="en-US" altLang="ko-KR" sz="800" baseline="0" dirty="0"/>
              <a:t> </a:t>
            </a:r>
            <a:r>
              <a:rPr lang="ko-KR" altLang="en-US" sz="800" baseline="0" dirty="0"/>
              <a:t>대처하는</a:t>
            </a:r>
            <a:r>
              <a:rPr lang="ko-KR" altLang="en-US" sz="800" dirty="0"/>
              <a:t> </a:t>
            </a:r>
            <a:r>
              <a:rPr lang="ko-KR" altLang="ko-KR" sz="800" dirty="0"/>
              <a:t>방법</a:t>
            </a:r>
            <a:r>
              <a:rPr lang="ko-KR" altLang="en-US" sz="800" dirty="0"/>
              <a:t>은</a:t>
            </a:r>
            <a:r>
              <a:rPr lang="ko-KR" altLang="ko-KR" sz="800" dirty="0"/>
              <a:t> </a:t>
            </a:r>
            <a:r>
              <a:rPr lang="ko-KR" altLang="ko-KR" sz="800" b="1" dirty="0"/>
              <a:t>각 장치</a:t>
            </a:r>
            <a:r>
              <a:rPr lang="ko-KR" altLang="en-US" sz="800" b="1" dirty="0"/>
              <a:t>마다</a:t>
            </a:r>
            <a:r>
              <a:rPr lang="en-US" altLang="ko-KR" sz="800" b="1" dirty="0"/>
              <a:t>, </a:t>
            </a:r>
            <a:r>
              <a:rPr lang="ko-KR" altLang="ko-KR" sz="800" b="1" dirty="0"/>
              <a:t>각 화면</a:t>
            </a:r>
            <a:r>
              <a:rPr lang="ko-KR" altLang="en-US" sz="800" b="1" dirty="0"/>
              <a:t>마다</a:t>
            </a:r>
            <a:r>
              <a:rPr lang="en-US" altLang="ko-KR" sz="800" b="1" baseline="0" dirty="0"/>
              <a:t> </a:t>
            </a:r>
            <a:r>
              <a:rPr lang="ko-KR" altLang="en-US" sz="800" dirty="0"/>
              <a:t>다른 </a:t>
            </a:r>
            <a:r>
              <a:rPr lang="ko-KR" altLang="en-US" sz="800" dirty="0" err="1"/>
              <a:t>뷰를</a:t>
            </a:r>
            <a:r>
              <a:rPr lang="ko-KR" altLang="ko-KR" sz="800" dirty="0"/>
              <a:t> </a:t>
            </a:r>
            <a:r>
              <a:rPr lang="ko-KR" altLang="en-US" sz="800" b="1" dirty="0"/>
              <a:t>따로따로</a:t>
            </a:r>
            <a:r>
              <a:rPr lang="ko-KR" altLang="ko-KR" sz="800" dirty="0"/>
              <a:t> 만드는 것</a:t>
            </a:r>
            <a:r>
              <a:rPr lang="ko-KR" altLang="en-US" sz="800" dirty="0"/>
              <a:t>이 아닐까 합니다</a:t>
            </a:r>
            <a:r>
              <a:rPr lang="en-US" altLang="ko-KR" sz="800" dirty="0"/>
              <a:t>. </a:t>
            </a:r>
            <a:r>
              <a:rPr lang="ko-KR" altLang="en-US" sz="800" dirty="0"/>
              <a:t>물론 아주 빠른 속도로 말이죠</a:t>
            </a:r>
            <a:r>
              <a:rPr lang="en-US" altLang="ko-KR" sz="800" dirty="0"/>
              <a:t>.  </a:t>
            </a:r>
          </a:p>
          <a:p>
            <a:pPr defTabSz="924916">
              <a:defRPr/>
            </a:pPr>
            <a:endParaRPr lang="en-US" altLang="ko-KR" sz="800" dirty="0"/>
          </a:p>
          <a:p>
            <a:pPr defTabSz="924916">
              <a:defRPr/>
            </a:pPr>
            <a:r>
              <a:rPr lang="ko-KR" altLang="en-US" sz="800" dirty="0"/>
              <a:t>이렇게 </a:t>
            </a:r>
            <a:r>
              <a:rPr lang="ko-KR" altLang="ko-KR" sz="800" dirty="0"/>
              <a:t>다양한 디바이스</a:t>
            </a:r>
            <a:r>
              <a:rPr lang="ko-KR" altLang="en-US" sz="800" dirty="0"/>
              <a:t>가 매번 새롭게 등장함에 따라</a:t>
            </a:r>
            <a:r>
              <a:rPr lang="ko-KR" altLang="ko-KR" sz="800" dirty="0"/>
              <a:t> </a:t>
            </a:r>
            <a:r>
              <a:rPr lang="ko-KR" altLang="en-US" sz="800" dirty="0"/>
              <a:t>다양한</a:t>
            </a:r>
            <a:r>
              <a:rPr lang="ko-KR" altLang="ko-KR" sz="800" dirty="0"/>
              <a:t> </a:t>
            </a:r>
            <a:r>
              <a:rPr lang="ko-KR" altLang="en-US" sz="800" dirty="0"/>
              <a:t>화면 </a:t>
            </a:r>
            <a:r>
              <a:rPr lang="ko-KR" altLang="ko-KR" sz="800" dirty="0"/>
              <a:t>크기</a:t>
            </a:r>
            <a:r>
              <a:rPr lang="ko-KR" altLang="en-US" sz="800" dirty="0"/>
              <a:t>에 알맞은 </a:t>
            </a:r>
            <a:r>
              <a:rPr lang="en-US" altLang="ko-KR" sz="800" dirty="0"/>
              <a:t>UI</a:t>
            </a:r>
            <a:r>
              <a:rPr lang="ko-KR" altLang="en-US" sz="800" dirty="0"/>
              <a:t>와 개발이 필요하게 되었습니다</a:t>
            </a:r>
            <a:r>
              <a:rPr lang="en-US" altLang="ko-KR" sz="800" dirty="0"/>
              <a:t>. </a:t>
            </a:r>
            <a:r>
              <a:rPr lang="ko-KR" altLang="en-US" sz="800" dirty="0"/>
              <a:t>그리고 이런 상황에서  생산성의 고효율에 대해서도 점점 고민이 늘어나게 되었습니다</a:t>
            </a:r>
            <a:r>
              <a:rPr lang="en-US" altLang="ko-KR" sz="800" dirty="0"/>
              <a:t>. </a:t>
            </a: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latin typeface="Arial"/>
              </a:rPr>
              <a:pPr>
                <a:defRPr/>
              </a:pPr>
              <a:t>3</a:t>
            </a:fld>
            <a:endParaRPr lang="en-US" dirty="0">
              <a:solidFill>
                <a:prstClr val="black"/>
              </a:solidFill>
              <a:latin typeface="Arial"/>
            </a:endParaRPr>
          </a:p>
        </p:txBody>
      </p:sp>
    </p:spTree>
    <p:extLst>
      <p:ext uri="{BB962C8B-B14F-4D97-AF65-F5344CB8AC3E}">
        <p14:creationId xmlns:p14="http://schemas.microsoft.com/office/powerpoint/2010/main" val="163410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3</a:t>
            </a:r>
          </a:p>
          <a:p>
            <a:pPr defTabSz="924916">
              <a:defRPr/>
            </a:pPr>
            <a:endParaRPr lang="en-US" altLang="ko-KR" sz="1200" dirty="0"/>
          </a:p>
          <a:p>
            <a:pPr>
              <a:defRPr/>
            </a:pPr>
            <a:r>
              <a:rPr lang="ko-KR" altLang="en-US" sz="1200" dirty="0"/>
              <a:t>자</a:t>
            </a:r>
            <a:r>
              <a:rPr lang="en-US" altLang="ko-KR" sz="1200" dirty="0"/>
              <a:t>, </a:t>
            </a:r>
            <a:r>
              <a:rPr lang="ko-KR" altLang="en-US" sz="1200" dirty="0"/>
              <a:t>윈도우 </a:t>
            </a:r>
            <a:r>
              <a:rPr lang="en-US" altLang="ko-KR" sz="1200" dirty="0"/>
              <a:t>10</a:t>
            </a:r>
            <a:r>
              <a:rPr lang="ko-KR" altLang="en-US" sz="1200" dirty="0"/>
              <a:t>에서 권고 하고 있는 몇가지 </a:t>
            </a:r>
            <a:r>
              <a:rPr lang="ko-KR" altLang="en-US" sz="1200" dirty="0" err="1"/>
              <a:t>윈칙들</a:t>
            </a:r>
            <a:r>
              <a:rPr lang="ko-KR" altLang="en-US" sz="1200" dirty="0"/>
              <a:t> 중에는 </a:t>
            </a:r>
            <a:r>
              <a:rPr lang="ko-KR" altLang="en-US" sz="1200" dirty="0" err="1"/>
              <a:t>유니버셜하게</a:t>
            </a:r>
            <a:r>
              <a:rPr lang="en-US" altLang="ko-KR" sz="1200" dirty="0"/>
              <a:t>(</a:t>
            </a:r>
            <a:r>
              <a:rPr lang="ko-KR" altLang="en-US" sz="1200" dirty="0"/>
              <a:t>범용적이게</a:t>
            </a:r>
            <a:r>
              <a:rPr lang="en-US" altLang="ko-KR" sz="1200" dirty="0"/>
              <a:t>), </a:t>
            </a:r>
            <a:r>
              <a:rPr lang="ko-KR" altLang="en-US" sz="1200" dirty="0"/>
              <a:t>하나로 통일된</a:t>
            </a:r>
            <a:r>
              <a:rPr lang="ko-KR" altLang="ko-KR" sz="1200" dirty="0"/>
              <a:t> 디자인</a:t>
            </a:r>
            <a:r>
              <a:rPr lang="ko-KR" altLang="en-US" sz="1200" dirty="0"/>
              <a:t>이라는 지침이 있습니다</a:t>
            </a:r>
            <a:r>
              <a:rPr lang="en-US" altLang="ko-KR" sz="1200" dirty="0"/>
              <a:t>.</a:t>
            </a:r>
          </a:p>
          <a:p>
            <a:pPr>
              <a:defRPr/>
            </a:pPr>
            <a:endParaRPr lang="en-US" altLang="ko-KR" sz="1200" dirty="0"/>
          </a:p>
          <a:p>
            <a:pPr>
              <a:defRPr/>
            </a:pPr>
            <a:r>
              <a:rPr lang="ko-KR" altLang="en-US" sz="1200" dirty="0"/>
              <a:t>이러한 </a:t>
            </a:r>
            <a:r>
              <a:rPr lang="ko-KR" altLang="en-US" sz="1200" b="1" dirty="0"/>
              <a:t>윈도우 </a:t>
            </a:r>
            <a:r>
              <a:rPr lang="en-US" altLang="ko-KR" sz="1200" b="1" dirty="0"/>
              <a:t>10</a:t>
            </a:r>
            <a:r>
              <a:rPr lang="ko-KR" altLang="en-US" sz="1200" b="1" dirty="0"/>
              <a:t> 기본</a:t>
            </a:r>
            <a:r>
              <a:rPr lang="en-US" altLang="ko-KR" sz="1200" b="1" dirty="0"/>
              <a:t> </a:t>
            </a:r>
            <a:r>
              <a:rPr lang="ko-KR" altLang="en-US" sz="1200" b="1" dirty="0"/>
              <a:t>원칙</a:t>
            </a:r>
            <a:r>
              <a:rPr lang="ko-KR" altLang="en-US" sz="1200" b="0" dirty="0"/>
              <a:t>의 관점에서</a:t>
            </a:r>
            <a:r>
              <a:rPr lang="ko-KR" altLang="ko-KR" sz="1200" dirty="0"/>
              <a:t> </a:t>
            </a:r>
            <a:r>
              <a:rPr lang="ko-KR" altLang="en-US" sz="1200" dirty="0"/>
              <a:t>볼 때</a:t>
            </a:r>
            <a:r>
              <a:rPr lang="ko-KR" altLang="ko-KR" sz="1200" dirty="0"/>
              <a:t> </a:t>
            </a:r>
            <a:r>
              <a:rPr lang="ko-KR" altLang="en-US" sz="1200" dirty="0"/>
              <a:t>디자인 뷰를 각 장치마다</a:t>
            </a:r>
            <a:r>
              <a:rPr lang="en-US" altLang="ko-KR" sz="1200" dirty="0"/>
              <a:t>, </a:t>
            </a:r>
            <a:r>
              <a:rPr lang="ko-KR" altLang="en-US" sz="1200" dirty="0"/>
              <a:t>다양한 크기의 화면마다 따로따로 개발한다는 것에 대해 많은 고민을 했습니다</a:t>
            </a:r>
            <a:r>
              <a:rPr lang="en-US" altLang="ko-KR" sz="1200" dirty="0"/>
              <a:t>. </a:t>
            </a:r>
            <a:r>
              <a:rPr lang="ko-KR" altLang="en-US" sz="1200" dirty="0"/>
              <a:t>여러 다양한 방식과 해결책들을 거쳐서 </a:t>
            </a:r>
            <a:r>
              <a:rPr lang="en-US" altLang="ko-KR" sz="1200" dirty="0"/>
              <a:t>UWP, </a:t>
            </a:r>
            <a:r>
              <a:rPr lang="ko-KR" altLang="en-US" sz="1200" dirty="0"/>
              <a:t>즉 </a:t>
            </a:r>
            <a:r>
              <a:rPr lang="ko-KR" altLang="en-US" sz="1200" dirty="0" err="1"/>
              <a:t>유니버셜</a:t>
            </a:r>
            <a:r>
              <a:rPr lang="ko-KR" altLang="en-US" sz="1200" dirty="0"/>
              <a:t> 윈도우 플랫폼이라는 것이 나오게 됩니다</a:t>
            </a:r>
            <a:r>
              <a:rPr lang="en-US" altLang="ko-KR" sz="1200" dirty="0"/>
              <a:t>. </a:t>
            </a:r>
            <a:r>
              <a:rPr lang="ko-KR" altLang="en-US" sz="1200" dirty="0"/>
              <a:t>인제 좀 막판 </a:t>
            </a:r>
            <a:r>
              <a:rPr lang="ko-KR" altLang="en-US" sz="1200" dirty="0" err="1"/>
              <a:t>대장이였으면</a:t>
            </a:r>
            <a:r>
              <a:rPr lang="ko-KR" altLang="en-US" sz="1200" dirty="0"/>
              <a:t> 좋겠습니다</a:t>
            </a:r>
            <a:r>
              <a:rPr lang="en-US" altLang="ko-KR" sz="1200" dirty="0"/>
              <a:t>.</a:t>
            </a:r>
          </a:p>
          <a:p>
            <a:pPr>
              <a:defRPr/>
            </a:pPr>
            <a:endParaRPr lang="en-US" altLang="ko-KR" sz="1200" dirty="0"/>
          </a:p>
          <a:p>
            <a:pPr>
              <a:defRPr/>
            </a:pPr>
            <a:r>
              <a:rPr lang="ko-KR" altLang="en-US" sz="1200" dirty="0"/>
              <a:t>그리고</a:t>
            </a:r>
            <a:r>
              <a:rPr lang="en-US" altLang="ko-KR" sz="1200" dirty="0"/>
              <a:t> </a:t>
            </a:r>
            <a:r>
              <a:rPr lang="ko-KR" altLang="en-US" sz="1200" dirty="0"/>
              <a:t>이어</a:t>
            </a:r>
            <a:r>
              <a:rPr lang="ko-KR" altLang="ko-KR" sz="1200" dirty="0"/>
              <a:t>서</a:t>
            </a:r>
            <a:r>
              <a:rPr lang="en-US" altLang="ko-KR" sz="1200" dirty="0"/>
              <a:t> </a:t>
            </a:r>
            <a:r>
              <a:rPr lang="en-US" altLang="ko-KR" sz="1200" b="1" dirty="0"/>
              <a:t>UI, </a:t>
            </a:r>
            <a:r>
              <a:rPr lang="ko-KR" altLang="en-US" sz="1200" dirty="0"/>
              <a:t>즉</a:t>
            </a:r>
            <a:r>
              <a:rPr lang="en-US" altLang="ko-KR" sz="1200" dirty="0"/>
              <a:t> </a:t>
            </a:r>
            <a:r>
              <a:rPr lang="ko-KR" altLang="en-US" sz="1200" dirty="0"/>
              <a:t>사용자 인터페이스를 개발하는데 좀 더 밀접한 관계에 있는 </a:t>
            </a:r>
            <a:r>
              <a:rPr lang="en-US" altLang="ko-KR" sz="1200" b="1" dirty="0"/>
              <a:t>XAML</a:t>
            </a:r>
            <a:r>
              <a:rPr lang="ko-KR" altLang="ko-KR" sz="1200" b="1" dirty="0"/>
              <a:t> </a:t>
            </a:r>
            <a:r>
              <a:rPr lang="ko-KR" altLang="en-US" sz="1200" b="1" dirty="0"/>
              <a:t>코드 </a:t>
            </a:r>
            <a:r>
              <a:rPr lang="ko-KR" altLang="ko-KR" sz="1200" b="1" dirty="0"/>
              <a:t>안에서, XAML</a:t>
            </a:r>
            <a:r>
              <a:rPr lang="en-US" altLang="ko-KR" sz="1200" b="1" dirty="0"/>
              <a:t> </a:t>
            </a:r>
            <a:r>
              <a:rPr lang="ko-KR" altLang="en-US" sz="1200" b="1" dirty="0"/>
              <a:t>만을 </a:t>
            </a:r>
            <a:r>
              <a:rPr lang="ko-KR" altLang="en-US" sz="1200" dirty="0"/>
              <a:t>가지고 어떤 도구</a:t>
            </a:r>
            <a:r>
              <a:rPr lang="en-US" altLang="ko-KR" sz="1200" dirty="0"/>
              <a:t>,</a:t>
            </a:r>
            <a:r>
              <a:rPr lang="en-US" altLang="ko-KR" sz="1200" baseline="0" dirty="0"/>
              <a:t> </a:t>
            </a:r>
            <a:r>
              <a:rPr lang="ko-KR" altLang="en-US" sz="1200" baseline="0" dirty="0"/>
              <a:t>기능들이</a:t>
            </a:r>
            <a:r>
              <a:rPr lang="ko-KR" altLang="en-US" sz="1200" dirty="0"/>
              <a:t> 있는지</a:t>
            </a:r>
            <a:r>
              <a:rPr lang="ko-KR" altLang="ko-KR" sz="1200" dirty="0"/>
              <a:t> 살펴 </a:t>
            </a:r>
            <a:r>
              <a:rPr lang="ko-KR" altLang="en-US" sz="1200" dirty="0"/>
              <a:t>보기로 합니다</a:t>
            </a:r>
            <a:r>
              <a:rPr lang="ko-KR" altLang="ko-KR" sz="1200" dirty="0"/>
              <a:t>. </a:t>
            </a:r>
            <a:endParaRPr lang="ko-KR" altLang="en-US"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4</a:t>
            </a:fld>
            <a:endParaRPr lang="ko-KR" altLang="en-US"/>
          </a:p>
        </p:txBody>
      </p:sp>
    </p:spTree>
    <p:extLst>
      <p:ext uri="{BB962C8B-B14F-4D97-AF65-F5344CB8AC3E}">
        <p14:creationId xmlns:p14="http://schemas.microsoft.com/office/powerpoint/2010/main" val="62460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4</a:t>
            </a:r>
          </a:p>
          <a:p>
            <a:pPr defTabSz="924916">
              <a:defRPr/>
            </a:pPr>
            <a:endParaRPr lang="en-US" altLang="ko-KR" sz="1200" dirty="0"/>
          </a:p>
          <a:p>
            <a:pPr defTabSz="924916">
              <a:defRPr/>
            </a:pPr>
            <a:r>
              <a:rPr lang="ko-KR" altLang="en-US" sz="1200" dirty="0"/>
              <a:t>자</a:t>
            </a:r>
            <a:r>
              <a:rPr lang="en-US" altLang="ko-KR" sz="1200" dirty="0"/>
              <a:t>,</a:t>
            </a:r>
            <a:r>
              <a:rPr lang="ko-KR" altLang="en-US" sz="1200" dirty="0"/>
              <a:t> 첫 번째 </a:t>
            </a:r>
            <a:r>
              <a:rPr lang="en-US" altLang="ko-KR" sz="1200" dirty="0"/>
              <a:t>UWP</a:t>
            </a:r>
            <a:r>
              <a:rPr lang="ko-KR" altLang="en-US" sz="1200" dirty="0"/>
              <a:t>에 대한</a:t>
            </a:r>
            <a:r>
              <a:rPr lang="ko-KR" altLang="ko-KR" sz="1200" dirty="0"/>
              <a:t> </a:t>
            </a:r>
            <a:r>
              <a:rPr lang="ko-KR" altLang="en-US" sz="1200" dirty="0"/>
              <a:t>이야기를 먼저 나눠보죠</a:t>
            </a:r>
            <a:r>
              <a:rPr lang="en-US" altLang="ko-KR" sz="1200" dirty="0"/>
              <a:t>? UWP</a:t>
            </a:r>
            <a:r>
              <a:rPr lang="ko-KR" altLang="en-US" sz="1200" dirty="0"/>
              <a:t>에서는 어떻게 다양한 크기의 알맞은 </a:t>
            </a:r>
            <a:r>
              <a:rPr lang="en-US" altLang="ko-KR" sz="1200" dirty="0"/>
              <a:t>UI</a:t>
            </a:r>
            <a:r>
              <a:rPr lang="ko-KR" altLang="en-US" sz="1200" dirty="0"/>
              <a:t>를 표현할 수 있을까요</a:t>
            </a:r>
            <a:r>
              <a:rPr lang="en-US" altLang="ko-KR" sz="1200" dirty="0"/>
              <a:t>? </a:t>
            </a:r>
          </a:p>
          <a:p>
            <a:pPr defTabSz="924916">
              <a:defRPr/>
            </a:pPr>
            <a:endParaRPr lang="en-US" altLang="ko-KR" sz="1200" dirty="0"/>
          </a:p>
          <a:p>
            <a:pPr defTabSz="924916">
              <a:defRPr/>
            </a:pPr>
            <a:r>
              <a:rPr lang="ko-KR" altLang="en-US" sz="1200" dirty="0"/>
              <a:t>어떤 방법들이 있을까요</a:t>
            </a:r>
            <a:r>
              <a:rPr lang="en-US" altLang="ko-KR" sz="1200" dirty="0"/>
              <a:t>?</a:t>
            </a:r>
            <a:endParaRPr lang="ko-KR"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5</a:t>
            </a:fld>
            <a:endParaRPr lang="ko-KR" altLang="en-US"/>
          </a:p>
        </p:txBody>
      </p:sp>
    </p:spTree>
    <p:extLst>
      <p:ext uri="{BB962C8B-B14F-4D97-AF65-F5344CB8AC3E}">
        <p14:creationId xmlns:p14="http://schemas.microsoft.com/office/powerpoint/2010/main" val="292559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5 </a:t>
            </a:r>
            <a:r>
              <a:rPr lang="ko-KR" altLang="en-US" sz="1200" dirty="0"/>
              <a:t>동영상</a:t>
            </a:r>
            <a:r>
              <a:rPr lang="en-US" altLang="ko-KR" sz="1200" dirty="0"/>
              <a:t> </a:t>
            </a:r>
            <a:r>
              <a:rPr lang="en-US" altLang="ko-KR" sz="1200" b="1" dirty="0"/>
              <a:t>[</a:t>
            </a:r>
            <a:r>
              <a:rPr lang="ko-KR" altLang="en-US" sz="1200" b="1" dirty="0"/>
              <a:t>터치 플레이 </a:t>
            </a:r>
            <a:r>
              <a:rPr lang="en-US" altLang="ko-KR" sz="1200" b="1" dirty="0"/>
              <a:t>: </a:t>
            </a:r>
            <a:r>
              <a:rPr lang="ko-KR" altLang="en-US" sz="1200" b="1" dirty="0"/>
              <a:t>반복</a:t>
            </a:r>
            <a:r>
              <a:rPr lang="en-US" altLang="ko-KR" sz="1200" b="1" dirty="0"/>
              <a:t>]</a:t>
            </a:r>
          </a:p>
          <a:p>
            <a:pPr defTabSz="924916">
              <a:defRPr/>
            </a:pPr>
            <a:endParaRPr lang="en-US" altLang="ko-KR" sz="1200" b="1" dirty="0"/>
          </a:p>
          <a:p>
            <a:pPr>
              <a:defRPr/>
            </a:pPr>
            <a:r>
              <a:rPr lang="ko-KR" altLang="en-US" sz="1200" dirty="0"/>
              <a:t>자</a:t>
            </a:r>
            <a:r>
              <a:rPr lang="en-US" altLang="ko-KR" sz="1200" dirty="0"/>
              <a:t>, </a:t>
            </a:r>
            <a:r>
              <a:rPr lang="ko-KR" altLang="en-US" sz="1200" dirty="0"/>
              <a:t>영상을 보면서 이야기를 하도록 하죠</a:t>
            </a:r>
            <a:r>
              <a:rPr lang="en-US" altLang="ko-KR" sz="1200" dirty="0"/>
              <a:t>.</a:t>
            </a:r>
            <a:r>
              <a:rPr lang="en-US" altLang="ko-KR" sz="1200" baseline="0" dirty="0"/>
              <a:t> </a:t>
            </a:r>
            <a:r>
              <a:rPr lang="ko-KR" altLang="en-US" sz="1200" dirty="0"/>
              <a:t>먼저 </a:t>
            </a:r>
            <a:r>
              <a:rPr lang="en-US" altLang="ko-KR" sz="1200" b="1" dirty="0"/>
              <a:t>‘Responsive : </a:t>
            </a:r>
            <a:r>
              <a:rPr lang="ko-KR" altLang="en-US" sz="1200" b="1" dirty="0"/>
              <a:t>반응</a:t>
            </a:r>
            <a:r>
              <a:rPr lang="en-US" altLang="ko-KR" sz="1200" b="1" dirty="0"/>
              <a:t>’</a:t>
            </a:r>
            <a:r>
              <a:rPr lang="ko-KR" altLang="en-US" sz="1200" b="0" dirty="0"/>
              <a:t>입니다</a:t>
            </a:r>
            <a:r>
              <a:rPr lang="ko-KR" altLang="ko-KR" sz="1200" dirty="0"/>
              <a:t>.</a:t>
            </a:r>
            <a:r>
              <a:rPr lang="en-US" altLang="ko-KR" sz="1200" dirty="0"/>
              <a:t> Width</a:t>
            </a:r>
            <a:r>
              <a:rPr lang="ko-KR" altLang="en-US" sz="1200" dirty="0"/>
              <a:t>의 크기를 점점 줄어들고 있는</a:t>
            </a:r>
            <a:r>
              <a:rPr lang="ko-KR" altLang="ko-KR" sz="1200" dirty="0"/>
              <a:t> 것이 보이시죠? </a:t>
            </a:r>
            <a:r>
              <a:rPr lang="ko-KR" altLang="en-US" sz="1200" dirty="0"/>
              <a:t>그에 따라 아이템들이 반응하기 시작합니다</a:t>
            </a:r>
            <a:r>
              <a:rPr lang="en-US" altLang="ko-KR" sz="1200" dirty="0"/>
              <a:t>. </a:t>
            </a:r>
          </a:p>
          <a:p>
            <a:pPr>
              <a:defRPr/>
            </a:pPr>
            <a:endParaRPr lang="en-US" altLang="ko-KR" sz="1200" dirty="0"/>
          </a:p>
          <a:p>
            <a:pPr>
              <a:defRPr/>
            </a:pPr>
            <a:r>
              <a:rPr lang="ko-KR" altLang="en-US" sz="1200" dirty="0"/>
              <a:t>점점 보이는 아이템의 개수도 줄어들기 시작합니다</a:t>
            </a:r>
            <a:r>
              <a:rPr lang="en-US" altLang="ko-KR" sz="1200" dirty="0"/>
              <a:t>. </a:t>
            </a:r>
            <a:r>
              <a:rPr lang="ko-KR" altLang="en-US" sz="1200" dirty="0"/>
              <a:t>아이템 간의 </a:t>
            </a:r>
            <a:r>
              <a:rPr lang="en-US" altLang="ko-KR" sz="1200" dirty="0"/>
              <a:t>Margin(</a:t>
            </a:r>
            <a:r>
              <a:rPr lang="ko-KR" altLang="en-US" sz="1200" dirty="0"/>
              <a:t>여백</a:t>
            </a:r>
            <a:r>
              <a:rPr lang="en-US" altLang="ko-KR" sz="1200" dirty="0"/>
              <a:t>)</a:t>
            </a:r>
            <a:r>
              <a:rPr lang="ko-KR" altLang="en-US" sz="1200" dirty="0"/>
              <a:t>의 크기도 조금씩 변화가 생깁니다</a:t>
            </a:r>
            <a:r>
              <a:rPr lang="en-US" altLang="ko-KR" sz="1200" dirty="0"/>
              <a:t>. </a:t>
            </a:r>
            <a:r>
              <a:rPr lang="ko-KR" altLang="en-US" sz="1200" dirty="0"/>
              <a:t>스</a:t>
            </a:r>
            <a:r>
              <a:rPr lang="ko-KR" altLang="ko-KR" sz="1200" dirty="0"/>
              <a:t>크롤</a:t>
            </a:r>
            <a:r>
              <a:rPr lang="ko-KR" altLang="en-US" sz="1200" dirty="0"/>
              <a:t>하는 영역도</a:t>
            </a:r>
            <a:r>
              <a:rPr lang="ko-KR" altLang="ko-KR" sz="1200" dirty="0"/>
              <a:t> </a:t>
            </a:r>
            <a:r>
              <a:rPr lang="ko-KR" altLang="en-US" sz="1200" dirty="0"/>
              <a:t>점점 더 </a:t>
            </a:r>
            <a:r>
              <a:rPr lang="ko-KR" altLang="en-US" sz="1200" dirty="0" err="1"/>
              <a:t>길어져야곘지요</a:t>
            </a:r>
            <a:r>
              <a:rPr lang="en-US" altLang="ko-KR" sz="1200" dirty="0"/>
              <a:t>? </a:t>
            </a:r>
          </a:p>
          <a:p>
            <a:pPr>
              <a:defRPr/>
            </a:pPr>
            <a:endParaRPr lang="en-US" altLang="ko-KR" sz="1200" dirty="0"/>
          </a:p>
          <a:p>
            <a:pPr>
              <a:defRPr/>
            </a:pPr>
            <a:r>
              <a:rPr lang="ko-KR" altLang="en-US" sz="1200" dirty="0"/>
              <a:t>윈도우 </a:t>
            </a:r>
            <a:r>
              <a:rPr lang="en-US" altLang="ko-KR" sz="1200" dirty="0"/>
              <a:t>8</a:t>
            </a:r>
            <a:r>
              <a:rPr lang="ko-KR" altLang="en-US" sz="1200" dirty="0"/>
              <a:t> 모던 앱 또는 스토어 앱이라고 부르는</a:t>
            </a:r>
            <a:r>
              <a:rPr lang="ko-KR" altLang="en-US" sz="1200" baseline="0" dirty="0"/>
              <a:t> 앱을</a:t>
            </a:r>
            <a:r>
              <a:rPr lang="ko-KR" altLang="en-US" sz="1200" dirty="0"/>
              <a:t> 개발해보신 분들은 아시겠지만 이 정도 구성은 </a:t>
            </a:r>
            <a:r>
              <a:rPr lang="ko-KR" altLang="ko-KR" sz="1200" b="1" dirty="0" err="1"/>
              <a:t>랩그리드</a:t>
            </a:r>
            <a:r>
              <a:rPr lang="en-US" altLang="ko-KR" sz="1200" b="1" dirty="0"/>
              <a:t>(</a:t>
            </a:r>
            <a:r>
              <a:rPr lang="en-US" altLang="ko-KR" sz="1200" b="1" dirty="0" err="1"/>
              <a:t>WrapGrid</a:t>
            </a:r>
            <a:r>
              <a:rPr lang="en-US" altLang="ko-KR" sz="1200" b="1" dirty="0"/>
              <a:t>))</a:t>
            </a:r>
            <a:r>
              <a:rPr lang="ko-KR" altLang="en-US" sz="1200" dirty="0"/>
              <a:t>라고 하는</a:t>
            </a:r>
            <a:r>
              <a:rPr lang="ko-KR" altLang="ko-KR" sz="1200" dirty="0"/>
              <a:t> 레이아웃 패널을 이용</a:t>
            </a:r>
            <a:r>
              <a:rPr lang="ko-KR" altLang="en-US" sz="1200" dirty="0"/>
              <a:t>해</a:t>
            </a:r>
            <a:r>
              <a:rPr lang="en-US" altLang="ko-KR" sz="1200" dirty="0"/>
              <a:t>,</a:t>
            </a:r>
            <a:r>
              <a:rPr lang="ko-KR" altLang="en-US" sz="1200" dirty="0"/>
              <a:t> 아이템이 어떻게 정렬이 </a:t>
            </a:r>
            <a:r>
              <a:rPr lang="ko-KR" altLang="en-US" sz="1200" dirty="0" err="1"/>
              <a:t>될건지</a:t>
            </a:r>
            <a:r>
              <a:rPr lang="en-US" altLang="ko-KR" sz="1200" dirty="0"/>
              <a:t>, </a:t>
            </a:r>
            <a:r>
              <a:rPr lang="ko-KR" altLang="en-US" sz="1200" dirty="0"/>
              <a:t>배치가 어떻게 </a:t>
            </a:r>
            <a:r>
              <a:rPr lang="ko-KR" altLang="en-US" sz="1200" dirty="0" err="1"/>
              <a:t>될건지만</a:t>
            </a:r>
            <a:r>
              <a:rPr lang="ko-KR" altLang="en-US" sz="1200" dirty="0"/>
              <a:t> 살짝 </a:t>
            </a:r>
            <a:r>
              <a:rPr lang="en-US" altLang="ko-KR" sz="1200" dirty="0" err="1"/>
              <a:t>ItemsPanel</a:t>
            </a:r>
            <a:r>
              <a:rPr lang="ko-KR" altLang="en-US" sz="1200" dirty="0"/>
              <a:t>을 정의하면 자동으로 되는 것들입</a:t>
            </a:r>
            <a:r>
              <a:rPr lang="ko-KR" altLang="ko-KR" sz="1200" dirty="0"/>
              <a:t>니다.</a:t>
            </a:r>
            <a:r>
              <a:rPr lang="en-US" altLang="ko-KR" sz="1200" dirty="0"/>
              <a:t> </a:t>
            </a:r>
            <a:r>
              <a:rPr lang="ko-KR" altLang="en-US" sz="1200" dirty="0"/>
              <a:t>오늘 예제에서 다루게 될 것입니다</a:t>
            </a:r>
            <a:r>
              <a:rPr lang="en-US" altLang="ko-KR" sz="1200" dirty="0"/>
              <a:t>.</a:t>
            </a:r>
          </a:p>
          <a:p>
            <a:pPr>
              <a:defRPr/>
            </a:pPr>
            <a:endParaRPr lang="en-US" altLang="ko-KR" sz="1200" dirty="0"/>
          </a:p>
          <a:p>
            <a:pPr>
              <a:defRPr/>
            </a:pPr>
            <a:r>
              <a:rPr lang="ko-KR" altLang="en-US" sz="1200" dirty="0"/>
              <a:t>이 정도는 개발자가 할 일이 거의 없습니다</a:t>
            </a:r>
            <a:r>
              <a:rPr lang="en-US" altLang="ko-KR" sz="1200" dirty="0"/>
              <a:t>. </a:t>
            </a:r>
            <a:r>
              <a:rPr lang="en-US" altLang="ko-KR" sz="1200" b="1" dirty="0" err="1"/>
              <a:t>GridView</a:t>
            </a:r>
            <a:r>
              <a:rPr lang="ko-KR" altLang="en-US" sz="1200" dirty="0"/>
              <a:t>라는</a:t>
            </a:r>
            <a:r>
              <a:rPr lang="en-US" altLang="ko-KR" sz="1200" dirty="0"/>
              <a:t> </a:t>
            </a:r>
            <a:r>
              <a:rPr lang="ko-KR" altLang="en-US" sz="1200" dirty="0" err="1"/>
              <a:t>콘트롤을</a:t>
            </a:r>
            <a:r>
              <a:rPr lang="ko-KR" altLang="en-US" sz="1200" dirty="0"/>
              <a:t> 사용하면 쉽게 표현할 수 있는 구성이죠</a:t>
            </a:r>
            <a:r>
              <a:rPr lang="en-US" altLang="ko-KR" sz="1200" dirty="0"/>
              <a:t>?</a:t>
            </a:r>
            <a:endParaRPr lang="ko-KR"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6</a:t>
            </a:fld>
            <a:endParaRPr lang="ko-KR" altLang="en-US"/>
          </a:p>
        </p:txBody>
      </p:sp>
    </p:spTree>
    <p:extLst>
      <p:ext uri="{BB962C8B-B14F-4D97-AF65-F5344CB8AC3E}">
        <p14:creationId xmlns:p14="http://schemas.microsoft.com/office/powerpoint/2010/main" val="190287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6 </a:t>
            </a:r>
            <a:r>
              <a:rPr lang="ko-KR" altLang="en-US" sz="1200" dirty="0"/>
              <a:t>동영상 </a:t>
            </a:r>
            <a:r>
              <a:rPr lang="en-US" altLang="ko-KR" sz="1200" b="1" dirty="0"/>
              <a:t>[</a:t>
            </a:r>
            <a:r>
              <a:rPr lang="ko-KR" altLang="en-US" sz="1200" b="1" dirty="0"/>
              <a:t>터치 플레이 </a:t>
            </a:r>
            <a:r>
              <a:rPr lang="en-US" altLang="ko-KR" sz="1200" b="1" dirty="0"/>
              <a:t>: </a:t>
            </a:r>
            <a:r>
              <a:rPr lang="ko-KR" altLang="en-US" sz="1200" b="1" dirty="0"/>
              <a:t>반복</a:t>
            </a:r>
            <a:r>
              <a:rPr lang="en-US" altLang="ko-KR" sz="1200" b="1" dirty="0"/>
              <a:t>]</a:t>
            </a:r>
          </a:p>
          <a:p>
            <a:pPr defTabSz="924916">
              <a:defRPr/>
            </a:pPr>
            <a:endParaRPr lang="en-US" altLang="ko-KR" sz="1200" b="1" dirty="0"/>
          </a:p>
          <a:p>
            <a:pPr>
              <a:defRPr/>
            </a:pPr>
            <a:r>
              <a:rPr lang="ko-KR" altLang="en-US" sz="1200" dirty="0"/>
              <a:t>자</a:t>
            </a:r>
            <a:r>
              <a:rPr lang="en-US" altLang="ko-KR" sz="1200" dirty="0"/>
              <a:t>, ‘</a:t>
            </a:r>
            <a:r>
              <a:rPr lang="ko-KR" altLang="en-US" sz="1200" dirty="0"/>
              <a:t>반응</a:t>
            </a:r>
            <a:r>
              <a:rPr lang="en-US" altLang="ko-KR" sz="1200" dirty="0"/>
              <a:t>’ </a:t>
            </a:r>
            <a:r>
              <a:rPr lang="ko-KR" altLang="en-US" sz="1200" dirty="0"/>
              <a:t>다음</a:t>
            </a:r>
            <a:r>
              <a:rPr lang="ko-KR" altLang="en-US" sz="1200" baseline="0" dirty="0"/>
              <a:t> 녀석은</a:t>
            </a:r>
            <a:r>
              <a:rPr lang="ko-KR" altLang="ko-KR" sz="1200" dirty="0"/>
              <a:t> </a:t>
            </a:r>
            <a:r>
              <a:rPr lang="en-US" altLang="ko-KR" sz="1200" b="1" dirty="0"/>
              <a:t>‘Adaptive : </a:t>
            </a:r>
            <a:r>
              <a:rPr lang="ko-KR" altLang="ko-KR" sz="1200" b="1" dirty="0"/>
              <a:t>적응</a:t>
            </a:r>
            <a:r>
              <a:rPr lang="en-US" altLang="ko-KR" sz="1200" b="1" dirty="0"/>
              <a:t>’</a:t>
            </a:r>
            <a:r>
              <a:rPr lang="ko-KR" altLang="ko-KR" sz="1200" dirty="0"/>
              <a:t>입니다.</a:t>
            </a:r>
            <a:r>
              <a:rPr lang="en-US" altLang="ko-KR" sz="1200" dirty="0"/>
              <a:t> Responsive</a:t>
            </a:r>
            <a:r>
              <a:rPr lang="ko-KR" altLang="en-US" sz="1200" dirty="0"/>
              <a:t>와 동일하게 </a:t>
            </a:r>
            <a:r>
              <a:rPr lang="en-US" altLang="ko-KR" sz="1200" dirty="0"/>
              <a:t>Width</a:t>
            </a:r>
            <a:r>
              <a:rPr lang="ko-KR" altLang="en-US" sz="1200" dirty="0"/>
              <a:t>의 크기가 점점 줄어드는</a:t>
            </a:r>
            <a:r>
              <a:rPr lang="ko-KR" altLang="ko-KR" sz="1200" dirty="0"/>
              <a:t> 것이 보이시죠? </a:t>
            </a:r>
            <a:r>
              <a:rPr lang="ko-KR" altLang="en-US" sz="1200" dirty="0"/>
              <a:t>앞에서 본 </a:t>
            </a:r>
            <a:r>
              <a:rPr lang="en-US" altLang="ko-KR" sz="1200" dirty="0"/>
              <a:t>Responsive</a:t>
            </a:r>
            <a:r>
              <a:rPr lang="ko-KR" altLang="en-US" sz="1200" dirty="0"/>
              <a:t>처럼 반응을 하다가 </a:t>
            </a:r>
            <a:r>
              <a:rPr lang="ko-KR" altLang="en-US" sz="1200" b="1" dirty="0"/>
              <a:t>특정 크기에 </a:t>
            </a:r>
            <a:r>
              <a:rPr lang="ko-KR" altLang="en-US" sz="1200" dirty="0"/>
              <a:t>도달했을 때</a:t>
            </a:r>
            <a:r>
              <a:rPr lang="en-US" altLang="ko-KR" sz="1200" dirty="0"/>
              <a:t> </a:t>
            </a:r>
            <a:r>
              <a:rPr lang="ko-KR" altLang="ko-KR" sz="1200" dirty="0"/>
              <a:t>레이아웃이 </a:t>
            </a:r>
            <a:r>
              <a:rPr lang="ko-KR" altLang="en-US" sz="1200" b="1" dirty="0" err="1"/>
              <a:t>촥</a:t>
            </a:r>
            <a:r>
              <a:rPr lang="ko-KR" altLang="en-US" sz="1200" b="1" dirty="0"/>
              <a:t> </a:t>
            </a:r>
            <a:r>
              <a:rPr lang="ko-KR" altLang="en-US" sz="1200" b="1" dirty="0" err="1"/>
              <a:t>촥</a:t>
            </a:r>
            <a:r>
              <a:rPr lang="ko-KR" altLang="en-US" sz="1200" b="1" dirty="0"/>
              <a:t> </a:t>
            </a:r>
            <a:r>
              <a:rPr lang="ko-KR" altLang="ko-KR" sz="1200" dirty="0"/>
              <a:t>변</a:t>
            </a:r>
            <a:r>
              <a:rPr lang="ko-KR" altLang="en-US" sz="1200" dirty="0"/>
              <a:t>하기 시작합</a:t>
            </a:r>
            <a:r>
              <a:rPr lang="ko-KR" altLang="ko-KR" sz="1200" dirty="0"/>
              <a:t>니다. </a:t>
            </a:r>
            <a:endParaRPr lang="en-US" altLang="ko-KR" sz="1200" dirty="0"/>
          </a:p>
          <a:p>
            <a:pPr>
              <a:defRPr/>
            </a:pPr>
            <a:endParaRPr lang="en-US" altLang="ko-KR" sz="1200" dirty="0"/>
          </a:p>
          <a:p>
            <a:pPr>
              <a:defRPr/>
            </a:pPr>
            <a:r>
              <a:rPr lang="ko-KR" altLang="en-US" sz="1200" b="1" dirty="0"/>
              <a:t>부분부분</a:t>
            </a:r>
            <a:r>
              <a:rPr lang="ko-KR" altLang="en-US" sz="1200" dirty="0"/>
              <a:t> 나눠서 다시 한번 볼까요</a:t>
            </a:r>
            <a:r>
              <a:rPr lang="en-US" altLang="ko-KR" sz="1200" dirty="0"/>
              <a:t>? </a:t>
            </a:r>
            <a:r>
              <a:rPr lang="ko-KR" altLang="en-US" sz="1200" dirty="0"/>
              <a:t>상단에 펼쳐져 있는 </a:t>
            </a:r>
            <a:r>
              <a:rPr lang="ko-KR" altLang="en-US" sz="1200" b="1" dirty="0"/>
              <a:t>메뉴가 그룹으로 </a:t>
            </a:r>
            <a:r>
              <a:rPr lang="ko-KR" altLang="en-US" sz="1200" dirty="0"/>
              <a:t>묶여지는 것이 보이시죠</a:t>
            </a:r>
            <a:r>
              <a:rPr lang="en-US" altLang="ko-KR" sz="1200" dirty="0"/>
              <a:t>? </a:t>
            </a:r>
          </a:p>
          <a:p>
            <a:pPr>
              <a:defRPr/>
            </a:pPr>
            <a:endParaRPr lang="en-US" altLang="ko-KR" sz="1200" dirty="0"/>
          </a:p>
          <a:p>
            <a:pPr>
              <a:defRPr/>
            </a:pPr>
            <a:r>
              <a:rPr lang="ko-KR" altLang="en-US" sz="1200" dirty="0"/>
              <a:t>다음 </a:t>
            </a:r>
            <a:r>
              <a:rPr lang="ko-KR" altLang="en-US" sz="1200" b="1" dirty="0"/>
              <a:t>가로 </a:t>
            </a:r>
            <a:r>
              <a:rPr lang="en-US" altLang="ko-KR" sz="1200" b="1" dirty="0"/>
              <a:t>2</a:t>
            </a:r>
            <a:r>
              <a:rPr lang="ko-KR" altLang="en-US" sz="1200" b="1" dirty="0"/>
              <a:t>단</a:t>
            </a:r>
            <a:r>
              <a:rPr lang="ko-KR" altLang="en-US" sz="1200" dirty="0"/>
              <a:t>으로 나누어진 처음 레이아웃 구성이</a:t>
            </a:r>
            <a:r>
              <a:rPr lang="ko-KR" altLang="en-US" sz="1200" b="1" dirty="0"/>
              <a:t> </a:t>
            </a:r>
            <a:r>
              <a:rPr lang="en-US" altLang="ko-KR" sz="1200" b="1" dirty="0"/>
              <a:t>1</a:t>
            </a:r>
            <a:r>
              <a:rPr lang="ko-KR" altLang="en-US" sz="1200" b="1" dirty="0"/>
              <a:t>단으로 </a:t>
            </a:r>
            <a:r>
              <a:rPr lang="ko-KR" altLang="en-US" sz="1200" dirty="0"/>
              <a:t>변하는 것도 보입니다</a:t>
            </a:r>
            <a:r>
              <a:rPr lang="en-US" altLang="ko-KR" sz="1200" dirty="0"/>
              <a:t>. </a:t>
            </a:r>
            <a:r>
              <a:rPr lang="ko-KR" altLang="en-US" sz="1200" dirty="0"/>
              <a:t>그런 레이아웃 변화 사이에서 </a:t>
            </a:r>
            <a:r>
              <a:rPr lang="ko-KR" altLang="en-US" sz="1200" b="1" dirty="0" err="1"/>
              <a:t>짧게짧게</a:t>
            </a:r>
            <a:r>
              <a:rPr lang="ko-KR" altLang="en-US" sz="1200" dirty="0"/>
              <a:t> 심플한 </a:t>
            </a:r>
            <a:r>
              <a:rPr lang="ko-KR" altLang="en-US" sz="1200" dirty="0" err="1"/>
              <a:t>트랜지션도</a:t>
            </a:r>
            <a:r>
              <a:rPr lang="ko-KR" altLang="en-US" sz="1200" dirty="0"/>
              <a:t> 보입니다</a:t>
            </a:r>
            <a:r>
              <a:rPr lang="en-US" altLang="ko-KR" sz="1200" dirty="0"/>
              <a:t>. </a:t>
            </a:r>
            <a:r>
              <a:rPr lang="ko-KR" altLang="en-US" sz="1200" b="1" dirty="0" err="1"/>
              <a:t>사샥사샥</a:t>
            </a:r>
            <a:r>
              <a:rPr lang="ko-KR" altLang="en-US" sz="1200" dirty="0"/>
              <a:t> 이동하는 것이 보이시죠</a:t>
            </a:r>
            <a:r>
              <a:rPr lang="en-US" altLang="ko-KR" sz="1200" dirty="0"/>
              <a:t>?</a:t>
            </a:r>
          </a:p>
          <a:p>
            <a:pPr>
              <a:defRPr/>
            </a:pPr>
            <a:endParaRPr lang="en-US" altLang="ko-KR" sz="1200" dirty="0"/>
          </a:p>
          <a:p>
            <a:pPr>
              <a:defRPr/>
            </a:pPr>
            <a:r>
              <a:rPr lang="ko-KR" altLang="en-US" sz="1200" dirty="0"/>
              <a:t>자</a:t>
            </a:r>
            <a:r>
              <a:rPr lang="en-US" altLang="ko-KR" sz="1200" dirty="0"/>
              <a:t>, </a:t>
            </a:r>
            <a:r>
              <a:rPr lang="ko-KR" altLang="en-US" sz="1200" b="1" dirty="0"/>
              <a:t>왜</a:t>
            </a:r>
            <a:r>
              <a:rPr lang="ko-KR" altLang="en-US" sz="1200" dirty="0"/>
              <a:t> 이렇게 만드는 것이냐</a:t>
            </a:r>
            <a:r>
              <a:rPr lang="en-US" altLang="ko-KR" sz="1200" dirty="0"/>
              <a:t>? </a:t>
            </a:r>
          </a:p>
          <a:p>
            <a:pPr>
              <a:defRPr/>
            </a:pPr>
            <a:endParaRPr lang="en-US" altLang="ko-KR" sz="1200" dirty="0"/>
          </a:p>
          <a:p>
            <a:pPr>
              <a:defRPr/>
            </a:pPr>
            <a:r>
              <a:rPr lang="ko-KR" altLang="en-US" sz="1200" b="1" dirty="0"/>
              <a:t>점점</a:t>
            </a:r>
            <a:r>
              <a:rPr lang="ko-KR" altLang="en-US" sz="1200" dirty="0"/>
              <a:t> 좁아지는 화면에 </a:t>
            </a:r>
            <a:r>
              <a:rPr lang="ko-KR" altLang="en-US" sz="1200" b="1" dirty="0"/>
              <a:t>최적화된</a:t>
            </a:r>
            <a:r>
              <a:rPr lang="en-US" altLang="ko-KR" sz="1200" dirty="0"/>
              <a:t>,</a:t>
            </a:r>
            <a:r>
              <a:rPr lang="ko-KR" altLang="en-US" sz="1200" dirty="0"/>
              <a:t> 더 나은 </a:t>
            </a:r>
            <a:r>
              <a:rPr lang="ko-KR" altLang="ko-KR" sz="1200" b="1" dirty="0"/>
              <a:t>사용자 경험을 </a:t>
            </a:r>
            <a:r>
              <a:rPr lang="ko-KR" altLang="en-US" sz="1200" dirty="0"/>
              <a:t>사용자</a:t>
            </a:r>
            <a:r>
              <a:rPr lang="ko-KR" altLang="ko-KR" sz="1200" dirty="0"/>
              <a:t>에게 </a:t>
            </a:r>
            <a:r>
              <a:rPr lang="ko-KR" altLang="en-US" sz="1200" dirty="0"/>
              <a:t>주기 위해서</a:t>
            </a:r>
            <a:r>
              <a:rPr lang="en-US" altLang="ko-KR" sz="1200" dirty="0"/>
              <a:t>, </a:t>
            </a:r>
            <a:r>
              <a:rPr lang="ko-KR" altLang="en-US" sz="1200" dirty="0"/>
              <a:t>전달하기 위한 것입니다</a:t>
            </a:r>
            <a:r>
              <a:rPr lang="en-US" altLang="ko-KR" sz="1200" dirty="0"/>
              <a:t>. UX </a:t>
            </a:r>
            <a:r>
              <a:rPr lang="ko-KR" altLang="en-US" sz="1200" dirty="0"/>
              <a:t>중요하다는 이야기</a:t>
            </a:r>
            <a:r>
              <a:rPr lang="en-US" altLang="ko-KR" sz="1200" dirty="0"/>
              <a:t>, </a:t>
            </a:r>
            <a:r>
              <a:rPr lang="ko-KR" altLang="en-US" sz="1200" dirty="0"/>
              <a:t>이젠 다들 아시는 내용이죠</a:t>
            </a:r>
            <a:r>
              <a:rPr lang="en-US" altLang="ko-KR" sz="1200" dirty="0"/>
              <a:t>?</a:t>
            </a:r>
            <a:endParaRPr lang="ko-KR" altLang="ko-KR" sz="1200" dirty="0"/>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7</a:t>
            </a:fld>
            <a:endParaRPr lang="ko-KR" altLang="en-US"/>
          </a:p>
        </p:txBody>
      </p:sp>
    </p:spTree>
    <p:extLst>
      <p:ext uri="{BB962C8B-B14F-4D97-AF65-F5344CB8AC3E}">
        <p14:creationId xmlns:p14="http://schemas.microsoft.com/office/powerpoint/2010/main" val="171824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7 </a:t>
            </a:r>
            <a:r>
              <a:rPr lang="ko-KR" altLang="en-US" sz="1200" dirty="0"/>
              <a:t>동영상</a:t>
            </a:r>
            <a:r>
              <a:rPr lang="en-US" altLang="ko-KR" sz="1200" dirty="0"/>
              <a:t> </a:t>
            </a:r>
            <a:r>
              <a:rPr lang="en-US" altLang="ko-KR" sz="1200" b="1" dirty="0"/>
              <a:t>[</a:t>
            </a:r>
            <a:r>
              <a:rPr lang="ko-KR" altLang="en-US" sz="1200" b="1" dirty="0"/>
              <a:t>터치 플레이 </a:t>
            </a:r>
            <a:r>
              <a:rPr lang="en-US" altLang="ko-KR" sz="1200" b="1" dirty="0"/>
              <a:t>: </a:t>
            </a:r>
            <a:r>
              <a:rPr lang="ko-KR" altLang="en-US" sz="1200" b="1" dirty="0"/>
              <a:t>반복</a:t>
            </a:r>
            <a:r>
              <a:rPr lang="en-US" altLang="ko-KR" sz="1200" b="1" dirty="0"/>
              <a:t>]</a:t>
            </a:r>
          </a:p>
          <a:p>
            <a:pPr defTabSz="924916">
              <a:defRPr/>
            </a:pPr>
            <a:endParaRPr lang="en-US" altLang="ko-KR" sz="1200" b="1" dirty="0"/>
          </a:p>
          <a:p>
            <a:pPr>
              <a:defRPr/>
            </a:pPr>
            <a:r>
              <a:rPr lang="ko-KR" altLang="en-US" sz="1200" dirty="0"/>
              <a:t>요즘 이렇게 만들어서 스토어에 올리면 </a:t>
            </a:r>
            <a:r>
              <a:rPr lang="ko-KR" altLang="en-US" sz="1200" dirty="0" err="1"/>
              <a:t>개욕</a:t>
            </a:r>
            <a:r>
              <a:rPr lang="ko-KR" altLang="en-US" sz="1200" dirty="0"/>
              <a:t> 먹죠</a:t>
            </a:r>
            <a:r>
              <a:rPr lang="en-US" altLang="ko-KR" sz="1200" dirty="0"/>
              <a:t>? </a:t>
            </a:r>
            <a:r>
              <a:rPr lang="ko-KR" altLang="en-US" sz="1200" dirty="0"/>
              <a:t>아이패드 첨 나왔을 때 댓글들이 떠오릅니다</a:t>
            </a:r>
            <a:r>
              <a:rPr lang="en-US" altLang="ko-KR" sz="1200" dirty="0"/>
              <a:t>. </a:t>
            </a:r>
            <a:r>
              <a:rPr lang="ko-KR" altLang="en-US" sz="1200" dirty="0"/>
              <a:t>아이폰 늘리면 그게 </a:t>
            </a:r>
            <a:r>
              <a:rPr lang="ko-KR" altLang="en-US" sz="1200" dirty="0" err="1"/>
              <a:t>아이패드냐고</a:t>
            </a:r>
            <a:r>
              <a:rPr lang="en-US" altLang="ko-KR" sz="1200" dirty="0"/>
              <a:t>… </a:t>
            </a:r>
            <a:r>
              <a:rPr lang="ko-KR" altLang="en-US" sz="1200" dirty="0"/>
              <a:t>그 당시 앱들도 빠르게 대응한답시고 요렇게 스케일만 키워서 욕 엄청 먹었죠</a:t>
            </a:r>
            <a:r>
              <a:rPr lang="en-US" altLang="ko-KR" sz="1200" dirty="0"/>
              <a:t>. </a:t>
            </a:r>
            <a:r>
              <a:rPr lang="ko-KR" altLang="en-US" sz="1200" dirty="0"/>
              <a:t>이젠 옛날 </a:t>
            </a:r>
            <a:r>
              <a:rPr lang="ko-KR" altLang="en-US" sz="1200" dirty="0" err="1"/>
              <a:t>얘기죠</a:t>
            </a:r>
            <a:r>
              <a:rPr lang="en-US" altLang="ko-KR" sz="1200" dirty="0"/>
              <a:t>.</a:t>
            </a:r>
            <a:r>
              <a:rPr lang="ko-KR" altLang="en-US" sz="1200" dirty="0"/>
              <a:t> </a:t>
            </a: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8</a:t>
            </a:fld>
            <a:endParaRPr lang="ko-KR" altLang="en-US"/>
          </a:p>
        </p:txBody>
      </p:sp>
    </p:spTree>
    <p:extLst>
      <p:ext uri="{BB962C8B-B14F-4D97-AF65-F5344CB8AC3E}">
        <p14:creationId xmlns:p14="http://schemas.microsoft.com/office/powerpoint/2010/main" val="5762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24916">
              <a:defRPr/>
            </a:pPr>
            <a:r>
              <a:rPr lang="en-US" altLang="ko-KR" sz="1200" dirty="0"/>
              <a:t>8</a:t>
            </a:r>
          </a:p>
          <a:p>
            <a:pPr defTabSz="924916">
              <a:defRPr/>
            </a:pPr>
            <a:endParaRPr lang="en-US" altLang="ko-KR" sz="1200" dirty="0"/>
          </a:p>
          <a:p>
            <a:pPr>
              <a:defRPr/>
            </a:pPr>
            <a:r>
              <a:rPr lang="ko-KR" altLang="en-US" sz="1200" dirty="0"/>
              <a:t>자 다음</a:t>
            </a:r>
            <a:r>
              <a:rPr lang="en-US" altLang="ko-KR" sz="1200" dirty="0"/>
              <a:t>, </a:t>
            </a:r>
            <a:r>
              <a:rPr lang="ko-KR" altLang="ko-KR" sz="1200" b="1" dirty="0" err="1"/>
              <a:t>테일러</a:t>
            </a:r>
            <a:r>
              <a:rPr lang="ko-KR" altLang="ko-KR" sz="1200" b="1" dirty="0"/>
              <a:t> 디자인</a:t>
            </a:r>
            <a:r>
              <a:rPr lang="ko-KR" altLang="en-US" sz="1200" b="0" dirty="0"/>
              <a:t>이라고 있습니다</a:t>
            </a:r>
            <a:r>
              <a:rPr lang="en-US" altLang="ko-KR" sz="1200" b="0" dirty="0"/>
              <a:t>.</a:t>
            </a:r>
            <a:r>
              <a:rPr lang="en-US" altLang="ko-KR" sz="1200" dirty="0"/>
              <a:t> </a:t>
            </a:r>
          </a:p>
          <a:p>
            <a:pPr>
              <a:defRPr/>
            </a:pPr>
            <a:endParaRPr lang="en-US" altLang="ko-KR" sz="1200" b="1"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t>새 술은 새 부대에</a:t>
            </a:r>
            <a:r>
              <a:rPr lang="ko-KR" altLang="en-US" sz="1200" dirty="0"/>
              <a:t>라는 옛 말도 있지요</a:t>
            </a:r>
            <a:r>
              <a:rPr lang="en-US" altLang="ko-KR" sz="1200" dirty="0"/>
              <a:t>? </a:t>
            </a:r>
            <a:r>
              <a:rPr lang="en-US" altLang="ko-KR" sz="1200" b="1" dirty="0"/>
              <a:t>‘</a:t>
            </a:r>
            <a:r>
              <a:rPr lang="ko-KR" altLang="en-US" sz="1200" b="1" dirty="0"/>
              <a:t>특별한 장치에는 그에 걸맞는 특별한 경험을 부여해라</a:t>
            </a:r>
            <a:r>
              <a:rPr lang="en-US" altLang="ko-KR" sz="1200" b="1" dirty="0"/>
              <a:t>’ </a:t>
            </a:r>
            <a:r>
              <a:rPr lang="ko-KR" altLang="en-US" sz="1200" b="1" dirty="0"/>
              <a:t>완전 </a:t>
            </a:r>
            <a:r>
              <a:rPr lang="ko-KR" altLang="en-US" sz="1200" dirty="0"/>
              <a:t>맞춤형인 것이죠</a:t>
            </a:r>
            <a:r>
              <a:rPr lang="en-US" altLang="ko-KR" sz="1200" dirty="0"/>
              <a:t>.</a:t>
            </a:r>
            <a:endParaRPr lang="en-US" altLang="ko-KR" sz="1200" b="0" dirty="0"/>
          </a:p>
          <a:p>
            <a:pPr>
              <a:defRPr/>
            </a:pPr>
            <a:endParaRPr lang="en-US" altLang="ko-KR" sz="1200" baseline="0" dirty="0"/>
          </a:p>
          <a:p>
            <a:pPr>
              <a:defRPr/>
            </a:pPr>
            <a:r>
              <a:rPr lang="ko-KR" altLang="en-US" sz="1200" dirty="0"/>
              <a:t>우리는 </a:t>
            </a:r>
            <a:r>
              <a:rPr lang="ko-KR" altLang="en-US" sz="1200" b="1" dirty="0"/>
              <a:t>꼴랑 </a:t>
            </a:r>
            <a:r>
              <a:rPr lang="ko-KR" altLang="ko-KR" sz="1200" b="1" dirty="0"/>
              <a:t>엄지 하나만으로</a:t>
            </a:r>
            <a:r>
              <a:rPr lang="ko-KR" altLang="ko-KR" sz="1200" dirty="0"/>
              <a:t> </a:t>
            </a:r>
            <a:r>
              <a:rPr lang="ko-KR" altLang="en-US" sz="1200" dirty="0"/>
              <a:t>많은 일</a:t>
            </a:r>
            <a:r>
              <a:rPr lang="ko-KR" altLang="ko-KR" sz="1200" dirty="0"/>
              <a:t>들을 할 수 </a:t>
            </a:r>
            <a:r>
              <a:rPr lang="ko-KR" altLang="en-US" sz="1200" dirty="0"/>
              <a:t>있습니</a:t>
            </a:r>
            <a:r>
              <a:rPr lang="ko-KR" altLang="ko-KR" sz="1200" dirty="0"/>
              <a:t>다.</a:t>
            </a:r>
            <a:r>
              <a:rPr lang="en-US" altLang="ko-KR" sz="1200" dirty="0"/>
              <a:t> </a:t>
            </a:r>
          </a:p>
          <a:p>
            <a:pPr>
              <a:defRPr/>
            </a:pPr>
            <a:endParaRPr lang="en-US" altLang="ko-KR" sz="1200" dirty="0"/>
          </a:p>
          <a:p>
            <a:pPr>
              <a:defRPr/>
            </a:pPr>
            <a:r>
              <a:rPr lang="ko-KR" altLang="ko-KR" sz="1200" dirty="0"/>
              <a:t>우리는 </a:t>
            </a:r>
            <a:r>
              <a:rPr lang="ko-KR" altLang="en-US" sz="1200" b="1" dirty="0" err="1"/>
              <a:t>데스크탑</a:t>
            </a:r>
            <a:r>
              <a:rPr lang="ko-KR" altLang="en-US" sz="1200" b="1" dirty="0"/>
              <a:t> </a:t>
            </a:r>
            <a:r>
              <a:rPr lang="en-US" altLang="ko-KR" sz="1200" b="1" dirty="0"/>
              <a:t>PC</a:t>
            </a:r>
            <a:r>
              <a:rPr lang="ko-KR" altLang="en-US" sz="1200" b="1" dirty="0"/>
              <a:t>의</a:t>
            </a:r>
            <a:r>
              <a:rPr lang="ko-KR" altLang="ko-KR" sz="1200" b="1" dirty="0"/>
              <a:t> 마우스와 키보드</a:t>
            </a:r>
            <a:r>
              <a:rPr lang="ko-KR" altLang="ko-KR" sz="1200" dirty="0"/>
              <a:t>를 이용하는 </a:t>
            </a:r>
            <a:r>
              <a:rPr lang="ko-KR" altLang="en-US" sz="1200" b="1" dirty="0"/>
              <a:t>반드시 </a:t>
            </a:r>
            <a:r>
              <a:rPr lang="ko-KR" altLang="ko-KR" sz="1200" b="1" dirty="0"/>
              <a:t>큰 화면</a:t>
            </a:r>
            <a:r>
              <a:rPr lang="ko-KR" altLang="ko-KR" sz="1200" dirty="0"/>
              <a:t>이 아니더라</a:t>
            </a:r>
            <a:r>
              <a:rPr lang="ko-KR" altLang="en-US" sz="1200" dirty="0"/>
              <a:t>도</a:t>
            </a:r>
            <a:r>
              <a:rPr lang="ko-KR" altLang="ko-KR" sz="1200" dirty="0"/>
              <a:t> 오직 한 손만으로도 </a:t>
            </a:r>
            <a:r>
              <a:rPr lang="ko-KR" altLang="en-US" sz="1200" dirty="0"/>
              <a:t>큰 불편없이 </a:t>
            </a:r>
            <a:r>
              <a:rPr lang="ko-KR" altLang="ko-KR" sz="1200" dirty="0" err="1"/>
              <a:t>UI와</a:t>
            </a:r>
            <a:r>
              <a:rPr lang="ko-KR" altLang="ko-KR" sz="1200" dirty="0"/>
              <a:t> </a:t>
            </a:r>
            <a:r>
              <a:rPr lang="ko-KR" altLang="ko-KR" sz="1200" b="1" dirty="0" err="1"/>
              <a:t>인터랙션</a:t>
            </a:r>
            <a:r>
              <a:rPr lang="ko-KR" altLang="ko-KR" sz="1200" dirty="0" err="1"/>
              <a:t>할</a:t>
            </a:r>
            <a:r>
              <a:rPr lang="ko-KR" altLang="ko-KR" sz="1200" dirty="0"/>
              <a:t> 수 있습니다. </a:t>
            </a:r>
            <a:endParaRPr lang="en-US" altLang="ko-KR" sz="1200" dirty="0"/>
          </a:p>
          <a:p>
            <a:pPr>
              <a:defRPr/>
            </a:pPr>
            <a:endParaRPr lang="en-US" altLang="ko-KR" sz="1200" dirty="0"/>
          </a:p>
          <a:p>
            <a:pPr>
              <a:defRPr/>
            </a:pPr>
            <a:r>
              <a:rPr lang="ko-KR" altLang="en-US" sz="1200" dirty="0"/>
              <a:t>그렇게 할 수 있는 이유는 그런 환경에 완전히 </a:t>
            </a:r>
            <a:r>
              <a:rPr lang="en-US" altLang="ko-KR" sz="1200" dirty="0"/>
              <a:t>UI</a:t>
            </a:r>
            <a:r>
              <a:rPr lang="ko-KR" altLang="en-US" sz="1200" dirty="0"/>
              <a:t>를 새롭게 구성했기 때문이죠</a:t>
            </a:r>
            <a:r>
              <a:rPr lang="en-US" altLang="ko-KR" sz="1200" dirty="0"/>
              <a:t>.</a:t>
            </a:r>
          </a:p>
          <a:p>
            <a:pPr defTabSz="924916">
              <a:defRPr/>
            </a:pPr>
            <a:endParaRPr lang="en-US" altLang="ko-KR" sz="1200" dirty="0"/>
          </a:p>
        </p:txBody>
      </p:sp>
      <p:sp>
        <p:nvSpPr>
          <p:cNvPr id="4" name="슬라이드 번호 개체 틀 3"/>
          <p:cNvSpPr>
            <a:spLocks noGrp="1"/>
          </p:cNvSpPr>
          <p:nvPr>
            <p:ph type="sldNum" sz="quarter" idx="10"/>
          </p:nvPr>
        </p:nvSpPr>
        <p:spPr/>
        <p:txBody>
          <a:bodyPr/>
          <a:lstStyle/>
          <a:p>
            <a:fld id="{C5A8D8DC-92EA-4E7D-A99F-EE0F2DB4943A}" type="slidenum">
              <a:rPr lang="ko-KR" altLang="en-US" smtClean="0"/>
              <a:t>9</a:t>
            </a:fld>
            <a:endParaRPr lang="ko-KR" altLang="en-US"/>
          </a:p>
        </p:txBody>
      </p:sp>
    </p:spTree>
    <p:extLst>
      <p:ext uri="{BB962C8B-B14F-4D97-AF65-F5344CB8AC3E}">
        <p14:creationId xmlns:p14="http://schemas.microsoft.com/office/powerpoint/2010/main" val="2160288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1857538631"/>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2524599731"/>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0" y="0"/>
            <a:ext cx="12188560" cy="6858000"/>
          </a:xfrm>
          <a:prstGeom prst="rect">
            <a:avLst/>
          </a:prstGeom>
        </p:spPr>
      </p:pic>
    </p:spTree>
    <p:extLst>
      <p:ext uri="{BB962C8B-B14F-4D97-AF65-F5344CB8AC3E}">
        <p14:creationId xmlns:p14="http://schemas.microsoft.com/office/powerpoint/2010/main" val="53137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71795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8284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474372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5273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59402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58761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4940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5987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8544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023487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3781727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90311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72062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a:endParaRPr lang="en-US" sz="1865">
                <a:solidFill>
                  <a:srgbClr val="737373"/>
                </a:solidFill>
                <a:latin typeface="Segoe UI Light"/>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a:lnSpc>
                <a:spcPct val="90000"/>
              </a:lnSpc>
              <a:spcBef>
                <a:spcPts val="599"/>
              </a:spcBef>
            </a:pPr>
            <a:r>
              <a:rPr lang="en-US" sz="7193" dirty="0">
                <a:solidFill>
                  <a:prstClr val="white"/>
                </a:solidFill>
                <a:latin typeface="Segoe UI Light"/>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a:t>Click to edit title</a:t>
            </a:r>
          </a:p>
        </p:txBody>
      </p:sp>
    </p:spTree>
    <p:extLst>
      <p:ext uri="{BB962C8B-B14F-4D97-AF65-F5344CB8AC3E}">
        <p14:creationId xmlns:p14="http://schemas.microsoft.com/office/powerpoint/2010/main" val="739133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3608341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85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7274159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60858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5417393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2607957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0538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254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857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2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210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921533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9066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52149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64" r:id="rId20"/>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955781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neodigm\Desktop\테크데이_MAIN PPT수정-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2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p:cNvSpPr txBox="1">
            <a:spLocks/>
          </p:cNvSpPr>
          <p:nvPr/>
        </p:nvSpPr>
        <p:spPr>
          <a:xfrm>
            <a:off x="400599" y="2760387"/>
            <a:ext cx="8339311" cy="618631"/>
          </a:xfrm>
          <a:prstGeom prst="rect">
            <a:avLst/>
          </a:prstGeom>
        </p:spPr>
        <p:txBody>
          <a:bodyPr>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3800" spc="-50" dirty="0">
                <a:solidFill>
                  <a:schemeClr val="bg1"/>
                </a:solidFill>
                <a:latin typeface="Microsoft NeoGothic" panose="020B0402040204020203" pitchFamily="50" charset="-127"/>
                <a:ea typeface="Microsoft NeoGothic" panose="020B0402040204020203" pitchFamily="50" charset="-127"/>
              </a:rPr>
              <a:t>Developer’</a:t>
            </a:r>
            <a:r>
              <a:rPr lang="en-US" altLang="ko-KR" sz="3800" dirty="0">
                <a:solidFill>
                  <a:schemeClr val="bg1"/>
                </a:solidFill>
                <a:latin typeface="Microsoft NeoGothic" panose="020B0402040204020203" pitchFamily="50" charset="-127"/>
                <a:ea typeface="Microsoft NeoGothic" panose="020B0402040204020203" pitchFamily="50" charset="-127"/>
              </a:rPr>
              <a:t>s g</a:t>
            </a:r>
            <a:r>
              <a:rPr lang="en-US" altLang="ko-KR" sz="3800" spc="-50" dirty="0">
                <a:solidFill>
                  <a:schemeClr val="bg1"/>
                </a:solidFill>
                <a:latin typeface="Microsoft NeoGothic" panose="020B0402040204020203" pitchFamily="50" charset="-127"/>
                <a:ea typeface="Microsoft NeoGothic" panose="020B0402040204020203" pitchFamily="50" charset="-127"/>
              </a:rPr>
              <a:t>uide to </a:t>
            </a:r>
            <a:r>
              <a:rPr lang="en-US" altLang="ko-KR" sz="3800" dirty="0">
                <a:solidFill>
                  <a:schemeClr val="bg1"/>
                </a:solidFill>
                <a:latin typeface="Microsoft NeoGothic" panose="020B0402040204020203" pitchFamily="50" charset="-127"/>
                <a:ea typeface="Microsoft NeoGothic" panose="020B0402040204020203" pitchFamily="50" charset="-127"/>
              </a:rPr>
              <a:t>Window</a:t>
            </a:r>
            <a:r>
              <a:rPr lang="en-US" altLang="ko-KR" sz="3800" spc="-100" dirty="0">
                <a:solidFill>
                  <a:schemeClr val="bg1"/>
                </a:solidFill>
                <a:latin typeface="Microsoft NeoGothic" panose="020B0402040204020203" pitchFamily="50" charset="-127"/>
                <a:ea typeface="Microsoft NeoGothic" panose="020B0402040204020203" pitchFamily="50" charset="-127"/>
              </a:rPr>
              <a:t>s 10</a:t>
            </a:r>
          </a:p>
        </p:txBody>
      </p:sp>
      <p:sp>
        <p:nvSpPr>
          <p:cNvPr id="3" name="제목 2"/>
          <p:cNvSpPr>
            <a:spLocks noGrp="1"/>
          </p:cNvSpPr>
          <p:nvPr>
            <p:ph type="title"/>
          </p:nvPr>
        </p:nvSpPr>
        <p:spPr>
          <a:xfrm>
            <a:off x="367264" y="863433"/>
            <a:ext cx="11476393" cy="1760482"/>
          </a:xfrm>
        </p:spPr>
        <p:txBody>
          <a:bodyPr wrap="square">
            <a:spAutoFit/>
          </a:bodyPr>
          <a:lstStyle/>
          <a:p>
            <a:pPr>
              <a:lnSpc>
                <a:spcPts val="6000"/>
              </a:lnSpc>
            </a:pPr>
            <a:r>
              <a:rPr lang="ko-KR" altLang="en-US" sz="3600" b="0" dirty="0" err="1">
                <a:solidFill>
                  <a:srgbClr val="14489C"/>
                </a:solidFill>
                <a:latin typeface="Microsoft NeoGothic" panose="020B0402040204020203" pitchFamily="50" charset="-127"/>
                <a:ea typeface="Microsoft NeoGothic" panose="020B0402040204020203" pitchFamily="50" charset="-127"/>
              </a:rPr>
              <a:t>조막만한</a:t>
            </a:r>
            <a:r>
              <a:rPr lang="ko-KR" altLang="en-US" sz="3600" b="0" dirty="0">
                <a:solidFill>
                  <a:srgbClr val="14489C"/>
                </a:solidFill>
                <a:latin typeface="Microsoft NeoGothic" panose="020B0402040204020203" pitchFamily="50" charset="-127"/>
                <a:ea typeface="Microsoft NeoGothic" panose="020B0402040204020203" pitchFamily="50" charset="-127"/>
              </a:rPr>
              <a:t> 화면부터 </a:t>
            </a:r>
            <a:r>
              <a:rPr lang="ko-KR" altLang="en-US" sz="3600" b="0" dirty="0" err="1">
                <a:solidFill>
                  <a:srgbClr val="14489C"/>
                </a:solidFill>
                <a:latin typeface="Microsoft NeoGothic" panose="020B0402040204020203" pitchFamily="50" charset="-127"/>
                <a:ea typeface="Microsoft NeoGothic" panose="020B0402040204020203" pitchFamily="50" charset="-127"/>
              </a:rPr>
              <a:t>대박만한</a:t>
            </a:r>
            <a:r>
              <a:rPr lang="ko-KR" altLang="en-US" sz="3600" b="0" dirty="0">
                <a:solidFill>
                  <a:srgbClr val="14489C"/>
                </a:solidFill>
                <a:latin typeface="Microsoft NeoGothic" panose="020B0402040204020203" pitchFamily="50" charset="-127"/>
                <a:ea typeface="Microsoft NeoGothic" panose="020B0402040204020203" pitchFamily="50" charset="-127"/>
              </a:rPr>
              <a:t> 화면까지</a:t>
            </a:r>
            <a:br>
              <a:rPr lang="en-US" altLang="ko-KR" dirty="0">
                <a:solidFill>
                  <a:srgbClr val="14489C"/>
                </a:solidFill>
                <a:latin typeface="Microsoft NeoGothic" panose="020B0402040204020203" pitchFamily="50" charset="-127"/>
                <a:ea typeface="Microsoft NeoGothic" panose="020B0402040204020203" pitchFamily="50" charset="-127"/>
              </a:rPr>
            </a:br>
            <a:r>
              <a:rPr lang="ko-KR" altLang="en-US" sz="5000" dirty="0">
                <a:solidFill>
                  <a:schemeClr val="tx2">
                    <a:lumMod val="85000"/>
                    <a:lumOff val="15000"/>
                  </a:schemeClr>
                </a:solidFill>
                <a:latin typeface="Microsoft NeoGothic" panose="020B0402040204020203" pitchFamily="50" charset="-127"/>
                <a:ea typeface="Microsoft NeoGothic" panose="020B0402040204020203" pitchFamily="50" charset="-127"/>
              </a:rPr>
              <a:t>고생 끝 </a:t>
            </a:r>
            <a:r>
              <a:rPr lang="en-US" altLang="ko-KR" sz="5000" dirty="0">
                <a:solidFill>
                  <a:schemeClr val="tx2">
                    <a:lumMod val="85000"/>
                    <a:lumOff val="15000"/>
                  </a:schemeClr>
                </a:solidFill>
                <a:latin typeface="Microsoft NeoGothic" panose="020B0402040204020203" pitchFamily="50" charset="-127"/>
                <a:ea typeface="Microsoft NeoGothic" panose="020B0402040204020203" pitchFamily="50" charset="-127"/>
              </a:rPr>
              <a:t>            </a:t>
            </a:r>
            <a:r>
              <a:rPr lang="ko-KR" altLang="en-US" sz="5000" dirty="0">
                <a:solidFill>
                  <a:schemeClr val="tx2">
                    <a:lumMod val="85000"/>
                    <a:lumOff val="15000"/>
                  </a:schemeClr>
                </a:solidFill>
                <a:latin typeface="Microsoft NeoGothic" panose="020B0402040204020203" pitchFamily="50" charset="-127"/>
                <a:ea typeface="Microsoft NeoGothic" panose="020B0402040204020203" pitchFamily="50" charset="-127"/>
              </a:rPr>
              <a:t>시작</a:t>
            </a:r>
          </a:p>
        </p:txBody>
      </p:sp>
      <p:sp>
        <p:nvSpPr>
          <p:cNvPr id="9" name="직사각형 8"/>
          <p:cNvSpPr/>
          <p:nvPr/>
        </p:nvSpPr>
        <p:spPr>
          <a:xfrm>
            <a:off x="414888" y="3015294"/>
            <a:ext cx="6870103" cy="523220"/>
          </a:xfrm>
          <a:prstGeom prst="rect">
            <a:avLst/>
          </a:prstGeom>
        </p:spPr>
        <p:txBody>
          <a:bodyPr wrap="square">
            <a:spAutoFit/>
          </a:bodyPr>
          <a:lstStyle/>
          <a:p>
            <a:r>
              <a:rPr lang="ko-KR" altLang="en-US" sz="2800" dirty="0">
                <a:solidFill>
                  <a:schemeClr val="tx2">
                    <a:lumMod val="85000"/>
                    <a:lumOff val="15000"/>
                  </a:schemeClr>
                </a:solidFill>
                <a:latin typeface="Microsoft NeoGothic" panose="020B0402040204020203" pitchFamily="50" charset="-127"/>
                <a:ea typeface="Microsoft NeoGothic" panose="020B0402040204020203" pitchFamily="50" charset="-127"/>
              </a:rPr>
              <a:t>권영철</a:t>
            </a:r>
            <a:r>
              <a:rPr lang="en-US" altLang="ko-KR" sz="2800" dirty="0">
                <a:solidFill>
                  <a:schemeClr val="tx2">
                    <a:lumMod val="85000"/>
                    <a:lumOff val="15000"/>
                  </a:schemeClr>
                </a:solidFill>
                <a:latin typeface="Microsoft NeoGothic" panose="020B0402040204020203" pitchFamily="50" charset="-127"/>
                <a:ea typeface="Microsoft NeoGothic" panose="020B0402040204020203" pitchFamily="50" charset="-127"/>
              </a:rPr>
              <a:t> </a:t>
            </a:r>
            <a:r>
              <a:rPr lang="en-US" altLang="ko-KR" sz="2800" dirty="0">
                <a:solidFill>
                  <a:schemeClr val="tx2">
                    <a:lumMod val="85000"/>
                    <a:lumOff val="15000"/>
                  </a:schemeClr>
                </a:solidFill>
                <a:latin typeface="+mj-lt"/>
                <a:ea typeface="Microsoft NeoGothic" panose="020B0402040204020203" pitchFamily="50" charset="-127"/>
              </a:rPr>
              <a:t>/</a:t>
            </a:r>
            <a:r>
              <a:rPr lang="en-US" altLang="ko-KR" sz="2800" spc="-100" dirty="0">
                <a:solidFill>
                  <a:schemeClr val="tx2">
                    <a:lumMod val="85000"/>
                    <a:lumOff val="15000"/>
                  </a:schemeClr>
                </a:solidFill>
                <a:latin typeface="Microsoft NeoGothic" panose="020B0402040204020203" pitchFamily="50" charset="-127"/>
                <a:ea typeface="Microsoft NeoGothic" panose="020B0402040204020203" pitchFamily="50" charset="-127"/>
              </a:rPr>
              <a:t> </a:t>
            </a:r>
            <a:r>
              <a:rPr lang="en-US" altLang="ko-KR" sz="2800" dirty="0">
                <a:solidFill>
                  <a:schemeClr val="tx2">
                    <a:lumMod val="85000"/>
                    <a:lumOff val="15000"/>
                  </a:schemeClr>
                </a:solidFill>
                <a:latin typeface="+mj-lt"/>
                <a:ea typeface="Microsoft NeoGothic" panose="020B0402040204020203" pitchFamily="50" charset="-127"/>
              </a:rPr>
              <a:t>MV</a:t>
            </a:r>
            <a:r>
              <a:rPr lang="en-US" altLang="ko-KR" sz="2800" spc="-100" dirty="0">
                <a:solidFill>
                  <a:schemeClr val="tx2">
                    <a:lumMod val="85000"/>
                    <a:lumOff val="15000"/>
                  </a:schemeClr>
                </a:solidFill>
                <a:latin typeface="+mj-lt"/>
                <a:ea typeface="Microsoft NeoGothic" panose="020B0402040204020203" pitchFamily="50" charset="-127"/>
              </a:rPr>
              <a:t>P</a:t>
            </a:r>
            <a:r>
              <a:rPr lang="en-US" altLang="ko-KR" sz="2800" spc="-100" dirty="0">
                <a:solidFill>
                  <a:schemeClr val="tx2">
                    <a:lumMod val="85000"/>
                    <a:lumOff val="15000"/>
                  </a:schemeClr>
                </a:solidFill>
                <a:latin typeface="Microsoft NeoGothic" panose="020B0402040204020203" pitchFamily="50" charset="-127"/>
                <a:ea typeface="Microsoft NeoGothic" panose="020B0402040204020203" pitchFamily="50" charset="-127"/>
              </a:rPr>
              <a:t> + </a:t>
            </a:r>
            <a:r>
              <a:rPr lang="ko-KR" altLang="en-US" sz="2800" spc="-100" dirty="0" err="1">
                <a:solidFill>
                  <a:schemeClr val="tx2">
                    <a:lumMod val="85000"/>
                    <a:lumOff val="15000"/>
                  </a:schemeClr>
                </a:solidFill>
                <a:latin typeface="Microsoft NeoGothic" panose="020B0402040204020203" pitchFamily="50" charset="-127"/>
                <a:ea typeface="Microsoft NeoGothic" panose="020B0402040204020203" pitchFamily="50" charset="-127"/>
              </a:rPr>
              <a:t>메쉬코리아</a:t>
            </a:r>
            <a:endParaRPr lang="ko-KR" altLang="en-US" sz="2800" spc="-100" dirty="0">
              <a:solidFill>
                <a:schemeClr val="tx2">
                  <a:lumMod val="85000"/>
                  <a:lumOff val="15000"/>
                </a:schemeClr>
              </a:solidFill>
              <a:latin typeface="Microsoft NeoGothic" panose="020B0402040204020203" pitchFamily="50" charset="-127"/>
              <a:ea typeface="Microsoft NeoGothic" panose="020B0402040204020203" pitchFamily="50" charset="-127"/>
            </a:endParaRPr>
          </a:p>
        </p:txBody>
      </p:sp>
      <p:sp>
        <p:nvSpPr>
          <p:cNvPr id="4" name="직사각형 3"/>
          <p:cNvSpPr/>
          <p:nvPr/>
        </p:nvSpPr>
        <p:spPr>
          <a:xfrm>
            <a:off x="5686756" y="1586660"/>
            <a:ext cx="418704" cy="1077218"/>
          </a:xfrm>
          <a:prstGeom prst="rect">
            <a:avLst/>
          </a:prstGeom>
        </p:spPr>
        <p:txBody>
          <a:bodyPr wrap="none">
            <a:spAutoFit/>
          </a:bodyPr>
          <a:lstStyle/>
          <a:p>
            <a:r>
              <a:rPr lang="en-US" altLang="ko-KR" sz="6400" dirty="0">
                <a:solidFill>
                  <a:schemeClr val="tx2">
                    <a:lumMod val="85000"/>
                    <a:lumOff val="15000"/>
                  </a:schemeClr>
                </a:solidFill>
                <a:latin typeface="Microsoft NeoGothic" panose="020B0402040204020203" pitchFamily="50" charset="-127"/>
                <a:ea typeface="Microsoft NeoGothic" panose="020B0402040204020203" pitchFamily="50" charset="-127"/>
              </a:rPr>
              <a:t>!</a:t>
            </a:r>
            <a:endParaRPr lang="ko-KR" altLang="en-US" sz="6400" dirty="0"/>
          </a:p>
        </p:txBody>
      </p:sp>
      <p:sp>
        <p:nvSpPr>
          <p:cNvPr id="5" name="직사각형 4"/>
          <p:cNvSpPr/>
          <p:nvPr/>
        </p:nvSpPr>
        <p:spPr>
          <a:xfrm>
            <a:off x="2705115" y="1678993"/>
            <a:ext cx="1927131" cy="984885"/>
          </a:xfrm>
          <a:prstGeom prst="rect">
            <a:avLst/>
          </a:prstGeom>
        </p:spPr>
        <p:txBody>
          <a:bodyPr wrap="none">
            <a:spAutoFit/>
          </a:bodyPr>
          <a:lstStyle/>
          <a:p>
            <a:r>
              <a:rPr lang="en-US" altLang="ko-KR" sz="5800" b="1" dirty="0">
                <a:solidFill>
                  <a:schemeClr val="tx2">
                    <a:lumMod val="85000"/>
                    <a:lumOff val="15000"/>
                  </a:schemeClr>
                </a:solidFill>
                <a:latin typeface="Segoe UI" panose="020B0502040204020203" pitchFamily="34" charset="0"/>
                <a:ea typeface="Segoe UI Emoji" panose="020B0502040204020203" pitchFamily="34" charset="0"/>
                <a:cs typeface="Segoe UI" panose="020B0502040204020203" pitchFamily="34" charset="0"/>
              </a:rPr>
              <a:t>UWP</a:t>
            </a:r>
            <a:endParaRPr lang="ko-KR" altLang="en-US" sz="5800" b="1" dirty="0"/>
          </a:p>
        </p:txBody>
      </p:sp>
    </p:spTree>
    <p:extLst>
      <p:ext uri="{BB962C8B-B14F-4D97-AF65-F5344CB8AC3E}">
        <p14:creationId xmlns:p14="http://schemas.microsoft.com/office/powerpoint/2010/main" val="293581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a:t>
            </a:r>
            <a:r>
              <a:rPr lang="ko-KR" altLang="en-US"/>
              <a:t>맞춤</a:t>
            </a:r>
            <a:r>
              <a:rPr lang="en-US" dirty="0"/>
              <a:t>)</a:t>
            </a:r>
          </a:p>
        </p:txBody>
      </p:sp>
      <p:sp>
        <p:nvSpPr>
          <p:cNvPr id="3" name="Text Placeholder 2"/>
          <p:cNvSpPr>
            <a:spLocks noGrp="1"/>
          </p:cNvSpPr>
          <p:nvPr>
            <p:ph type="body" sz="quarter" idx="10"/>
          </p:nvPr>
        </p:nvSpPr>
        <p:spPr/>
        <p:txBody>
          <a:bodyPr/>
          <a:lstStyle/>
          <a:p>
            <a:r>
              <a:rPr lang="ko-KR" altLang="en-US" dirty="0"/>
              <a:t>각각 따로따로</a:t>
            </a:r>
            <a:r>
              <a:rPr lang="en-US" altLang="ko-KR" dirty="0"/>
              <a:t>, </a:t>
            </a:r>
            <a:r>
              <a:rPr lang="ko-KR" altLang="en-US"/>
              <a:t>완전히 분리</a:t>
            </a:r>
            <a:endParaRPr lang="en-US" dirty="0"/>
          </a:p>
          <a:p>
            <a:pPr lvl="1"/>
            <a:r>
              <a:rPr lang="en-US" dirty="0"/>
              <a:t>Use MRT in </a:t>
            </a:r>
            <a:r>
              <a:rPr lang="en-US" dirty="0" err="1"/>
              <a:t>App.xaml.cs</a:t>
            </a:r>
            <a:r>
              <a:rPr lang="en-US" dirty="0"/>
              <a:t> to determine the family</a:t>
            </a:r>
          </a:p>
          <a:p>
            <a:r>
              <a:rPr lang="ko-KR" altLang="en-US" dirty="0"/>
              <a:t>한 손 인터페이스</a:t>
            </a:r>
            <a:r>
              <a:rPr lang="en-US" dirty="0"/>
              <a:t>?</a:t>
            </a:r>
          </a:p>
          <a:p>
            <a:pPr lvl="1"/>
            <a:r>
              <a:rPr lang="en-US" dirty="0"/>
              <a:t>Typically phone or small tablets</a:t>
            </a:r>
          </a:p>
          <a:p>
            <a:pPr lvl="1"/>
            <a:r>
              <a:rPr lang="en-US" dirty="0"/>
              <a:t>Test diagonal screen size (&lt;7")</a:t>
            </a:r>
          </a:p>
          <a:p>
            <a:pPr lvl="1"/>
            <a:endParaRPr lang="en-US" dirty="0"/>
          </a:p>
        </p:txBody>
      </p:sp>
      <p:sp>
        <p:nvSpPr>
          <p:cNvPr id="5" name="Rectangle 1"/>
          <p:cNvSpPr>
            <a:spLocks noChangeArrowheads="1"/>
          </p:cNvSpPr>
          <p:nvPr/>
        </p:nvSpPr>
        <p:spPr bwMode="auto">
          <a:xfrm>
            <a:off x="456052" y="4419828"/>
            <a:ext cx="6896119"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ts val="800"/>
              </a:spcBef>
              <a:spcAft>
                <a:spcPct val="0"/>
              </a:spcAft>
            </a:pPr>
            <a:r>
              <a:rPr kumimoji="0" lang="en-GB" altLang="en-US" sz="16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physical_diagonal_</a:t>
            </a:r>
            <a:r>
              <a:rPr lang="en-GB" altLang="en-US" sz="1600" dirty="0" err="1">
                <a:solidFill>
                  <a:srgbClr val="000000"/>
                </a:solidFill>
                <a:latin typeface="Segoe UI" panose="020B0502040204020203" pitchFamily="34" charset="0"/>
                <a:cs typeface="Segoe UI" panose="020B0502040204020203" pitchFamily="34" charset="0"/>
              </a:rPr>
              <a:t>size</a:t>
            </a:r>
            <a:r>
              <a:rPr lang="en-GB" altLang="en-US" sz="1600" dirty="0">
                <a:solidFill>
                  <a:srgbClr val="000000"/>
                </a:solidFill>
                <a:latin typeface="Segoe UI" panose="020B0502040204020203" pitchFamily="34" charset="0"/>
                <a:cs typeface="Segoe UI" panose="020B0502040204020203" pitchFamily="34" charset="0"/>
              </a:rPr>
              <a:t> </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&lt;= 7)</a:t>
            </a:r>
          </a:p>
          <a:p>
            <a:pPr lvl="0" eaLnBrk="0" fontAlgn="base" hangingPunct="0">
              <a:spcBef>
                <a:spcPts val="800"/>
              </a:spcBef>
              <a:spcAft>
                <a:spcPct val="0"/>
              </a:spcAft>
            </a:pPr>
            <a:r>
              <a:rPr lang="en-GB" altLang="en-US" sz="1600" dirty="0">
                <a:solidFill>
                  <a:srgbClr val="008000"/>
                </a:solidFill>
                <a:latin typeface="Segoe UI" panose="020B0502040204020203" pitchFamily="34" charset="0"/>
                <a:cs typeface="Segoe UI" panose="020B0502040204020203" pitchFamily="34" charset="0"/>
              </a:rPr>
              <a:t>      // optimized for one-handed operation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2B91AF"/>
                </a:solidFill>
                <a:effectLst/>
                <a:latin typeface="Consolas" panose="020B0609020204030204" pitchFamily="49" charset="0"/>
                <a:cs typeface="Consolas" panose="020B0609020204030204" pitchFamily="49" charset="0"/>
              </a:rPr>
              <a:t>MainPage_OneHanded</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FF"/>
                </a:solidFill>
                <a:effectLst/>
                <a:latin typeface="Segoe UI" panose="020B0502040204020203" pitchFamily="34" charset="0"/>
                <a:cs typeface="Segoe UI" panose="020B0502040204020203" pitchFamily="34" charset="0"/>
              </a:rPr>
              <a:t>else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2B91AF"/>
                </a:solidFill>
                <a:effectLst/>
                <a:latin typeface="Consolas" panose="020B0609020204030204" pitchFamily="49" charset="0"/>
                <a:cs typeface="Consolas" panose="020B0609020204030204" pitchFamily="49" charset="0"/>
              </a:rPr>
              <a:t>MainPage</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a:ln>
                <a:noFill/>
              </a:ln>
              <a:solidFill>
                <a:schemeClr val="tx1"/>
              </a:solidFill>
              <a:effectLst/>
            </a:endParaRPr>
          </a:p>
        </p:txBody>
      </p:sp>
      <p:sp>
        <p:nvSpPr>
          <p:cNvPr id="6" name="Rectangle 5"/>
          <p:cNvSpPr/>
          <p:nvPr/>
        </p:nvSpPr>
        <p:spPr>
          <a:xfrm>
            <a:off x="269240" y="4271281"/>
            <a:ext cx="3309702"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pic>
        <p:nvPicPr>
          <p:cNvPr id="10" name="그림 9"/>
          <p:cNvPicPr>
            <a:picLocks noChangeAspect="1"/>
          </p:cNvPicPr>
          <p:nvPr/>
        </p:nvPicPr>
        <p:blipFill>
          <a:blip r:embed="rId3"/>
          <a:stretch>
            <a:fillRect/>
          </a:stretch>
        </p:blipFill>
        <p:spPr>
          <a:xfrm>
            <a:off x="7551050" y="2073320"/>
            <a:ext cx="3973740" cy="3987983"/>
          </a:xfrm>
          <a:prstGeom prst="rect">
            <a:avLst/>
          </a:prstGeom>
        </p:spPr>
      </p:pic>
      <p:sp>
        <p:nvSpPr>
          <p:cNvPr id="11" name="Rectangle 5"/>
          <p:cNvSpPr/>
          <p:nvPr/>
        </p:nvSpPr>
        <p:spPr>
          <a:xfrm>
            <a:off x="7707343" y="4067311"/>
            <a:ext cx="3457185" cy="1065128"/>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41709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4357" y="2948901"/>
            <a:ext cx="11131894" cy="960199"/>
          </a:xfrm>
        </p:spPr>
        <p:txBody>
          <a:bodyPr/>
          <a:lstStyle/>
          <a:p>
            <a:r>
              <a:rPr lang="en-US" dirty="0"/>
              <a:t>Multi-headed solution? </a:t>
            </a:r>
            <a:endParaRPr lang="en-US" sz="4800" b="0" dirty="0"/>
          </a:p>
        </p:txBody>
      </p:sp>
    </p:spTree>
    <p:extLst>
      <p:ext uri="{BB962C8B-B14F-4D97-AF65-F5344CB8AC3E}">
        <p14:creationId xmlns:p14="http://schemas.microsoft.com/office/powerpoint/2010/main" val="537682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a:t>각개 격파</a:t>
            </a:r>
            <a:endParaRPr lang="en-US" dirty="0"/>
          </a:p>
        </p:txBody>
      </p:sp>
      <p:pic>
        <p:nvPicPr>
          <p:cNvPr id="5" name="Picture 4"/>
          <p:cNvPicPr>
            <a:picLocks noChangeAspect="1"/>
          </p:cNvPicPr>
          <p:nvPr/>
        </p:nvPicPr>
        <p:blipFill>
          <a:blip r:embed="rId3"/>
          <a:stretch>
            <a:fillRect/>
          </a:stretch>
        </p:blipFill>
        <p:spPr>
          <a:xfrm>
            <a:off x="3744515" y="2350566"/>
            <a:ext cx="4702969" cy="2416969"/>
          </a:xfrm>
          <a:prstGeom prst="rect">
            <a:avLst/>
          </a:prstGeom>
        </p:spPr>
      </p:pic>
    </p:spTree>
    <p:extLst>
      <p:ext uri="{BB962C8B-B14F-4D97-AF65-F5344CB8AC3E}">
        <p14:creationId xmlns:p14="http://schemas.microsoft.com/office/powerpoint/2010/main" val="42653357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4357" y="2948901"/>
            <a:ext cx="11131894" cy="960199"/>
          </a:xfrm>
        </p:spPr>
        <p:txBody>
          <a:bodyPr/>
          <a:lstStyle/>
          <a:p>
            <a:r>
              <a:rPr lang="en-US" dirty="0"/>
              <a:t>UWP? </a:t>
            </a:r>
            <a:endParaRPr lang="en-US" sz="4800" b="0" dirty="0"/>
          </a:p>
        </p:txBody>
      </p:sp>
    </p:spTree>
    <p:extLst>
      <p:ext uri="{BB962C8B-B14F-4D97-AF65-F5344CB8AC3E}">
        <p14:creationId xmlns:p14="http://schemas.microsoft.com/office/powerpoint/2010/main" val="20407961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단 하나</a:t>
            </a:r>
            <a:r>
              <a:rPr lang="en-US" altLang="ko-KR" dirty="0"/>
              <a:t>!</a:t>
            </a:r>
            <a:endParaRPr lang="ko-KR" altLang="en-US" dirty="0"/>
          </a:p>
        </p:txBody>
      </p:sp>
      <p:pic>
        <p:nvPicPr>
          <p:cNvPr id="3" name="그림 2"/>
          <p:cNvPicPr>
            <a:picLocks noChangeAspect="1"/>
          </p:cNvPicPr>
          <p:nvPr/>
        </p:nvPicPr>
        <p:blipFill>
          <a:blip r:embed="rId3"/>
          <a:stretch>
            <a:fillRect/>
          </a:stretch>
        </p:blipFill>
        <p:spPr>
          <a:xfrm>
            <a:off x="4714875" y="2519362"/>
            <a:ext cx="2762250" cy="1819275"/>
          </a:xfrm>
          <a:prstGeom prst="rect">
            <a:avLst/>
          </a:prstGeom>
        </p:spPr>
      </p:pic>
    </p:spTree>
    <p:extLst>
      <p:ext uri="{BB962C8B-B14F-4D97-AF65-F5344CB8AC3E}">
        <p14:creationId xmlns:p14="http://schemas.microsoft.com/office/powerpoint/2010/main" val="34772964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9" y="2948901"/>
            <a:ext cx="11144251" cy="960199"/>
          </a:xfrm>
        </p:spPr>
        <p:txBody>
          <a:bodyPr/>
          <a:lstStyle/>
          <a:p>
            <a:r>
              <a:rPr lang="en-US" dirty="0"/>
              <a:t>UWP</a:t>
            </a:r>
            <a:r>
              <a:rPr lang="ko-KR" altLang="en-US" dirty="0"/>
              <a:t>를 위한</a:t>
            </a:r>
            <a:r>
              <a:rPr lang="en-US" dirty="0"/>
              <a:t> </a:t>
            </a:r>
            <a:r>
              <a:rPr lang="ko-KR" altLang="en-US" dirty="0"/>
              <a:t>도구</a:t>
            </a:r>
            <a:endParaRPr lang="en-US" dirty="0">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13588379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States</a:t>
            </a:r>
          </a:p>
        </p:txBody>
      </p:sp>
      <p:sp>
        <p:nvSpPr>
          <p:cNvPr id="4" name="Text Placeholder 3"/>
          <p:cNvSpPr>
            <a:spLocks noGrp="1"/>
          </p:cNvSpPr>
          <p:nvPr>
            <p:ph type="body" sz="quarter" idx="10"/>
          </p:nvPr>
        </p:nvSpPr>
        <p:spPr/>
        <p:txBody>
          <a:bodyPr/>
          <a:lstStyle/>
          <a:p>
            <a:r>
              <a:rPr lang="en-US" dirty="0"/>
              <a:t>XAML </a:t>
            </a:r>
            <a:r>
              <a:rPr lang="ko-KR" altLang="en-US">
                <a:latin typeface="Microsoft NeoGothic" panose="020B0402040204020203" pitchFamily="50" charset="-127"/>
                <a:ea typeface="Microsoft NeoGothic" panose="020B0402040204020203" pitchFamily="50" charset="-127"/>
              </a:rPr>
              <a:t>뷰를 정의</a:t>
            </a:r>
            <a:endParaRPr lang="en-US" dirty="0">
              <a:latin typeface="Microsoft NeoGothic" panose="020B0402040204020203" pitchFamily="50" charset="-127"/>
              <a:ea typeface="Microsoft NeoGothic" panose="020B0402040204020203" pitchFamily="50" charset="-127"/>
            </a:endParaRPr>
          </a:p>
          <a:p>
            <a:pPr lvl="1"/>
            <a:r>
              <a:rPr lang="en-US" dirty="0"/>
              <a:t>Unique layout for distinct states</a:t>
            </a:r>
          </a:p>
          <a:p>
            <a:r>
              <a:rPr lang="en-US" dirty="0"/>
              <a:t>Animation</a:t>
            </a:r>
            <a:r>
              <a:rPr lang="ko-KR" altLang="en-US">
                <a:latin typeface="Microsoft NeoGothic" panose="020B0402040204020203" pitchFamily="50" charset="-127"/>
                <a:ea typeface="Microsoft NeoGothic" panose="020B0402040204020203" pitchFamily="50" charset="-127"/>
              </a:rPr>
              <a:t>은 심플하게</a:t>
            </a:r>
            <a:endParaRPr lang="en-US" dirty="0">
              <a:latin typeface="Microsoft NeoGothic" panose="020B0402040204020203" pitchFamily="50" charset="-127"/>
              <a:ea typeface="Microsoft NeoGothic" panose="020B0402040204020203" pitchFamily="50" charset="-127"/>
            </a:endParaRPr>
          </a:p>
          <a:p>
            <a:pPr lvl="1"/>
            <a:r>
              <a:rPr lang="en-US" dirty="0"/>
              <a:t>Automatically implement state transitions</a:t>
            </a:r>
          </a:p>
          <a:p>
            <a:r>
              <a:rPr lang="ko-KR" altLang="en-US" dirty="0">
                <a:latin typeface="Microsoft NeoGothic" panose="020B0402040204020203" pitchFamily="50" charset="-127"/>
                <a:ea typeface="Microsoft NeoGothic" panose="020B0402040204020203" pitchFamily="50" charset="-127"/>
              </a:rPr>
              <a:t>모든 건 </a:t>
            </a:r>
            <a:r>
              <a:rPr lang="en-US" dirty="0"/>
              <a:t>Blend for VS</a:t>
            </a:r>
            <a:r>
              <a:rPr lang="ko-KR" altLang="en-US">
                <a:latin typeface="Microsoft NeoGothic" panose="020B0402040204020203" pitchFamily="50" charset="-127"/>
                <a:ea typeface="Microsoft NeoGothic" panose="020B0402040204020203" pitchFamily="50" charset="-127"/>
              </a:rPr>
              <a:t>를 이용해서</a:t>
            </a:r>
            <a:endParaRPr lang="en-US" dirty="0">
              <a:latin typeface="Microsoft NeoGothic" panose="020B0402040204020203" pitchFamily="50" charset="-127"/>
              <a:ea typeface="Microsoft NeoGothic" panose="020B0402040204020203" pitchFamily="50" charset="-127"/>
            </a:endParaRPr>
          </a:p>
          <a:p>
            <a:pPr lvl="1"/>
            <a:r>
              <a:rPr lang="en-US" dirty="0"/>
              <a:t>Design and preview states and transitions</a:t>
            </a:r>
          </a:p>
        </p:txBody>
      </p:sp>
    </p:spTree>
    <p:extLst>
      <p:ext uri="{BB962C8B-B14F-4D97-AF65-F5344CB8AC3E}">
        <p14:creationId xmlns:p14="http://schemas.microsoft.com/office/powerpoint/2010/main" val="7856945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1999" cy="7619999"/>
          </a:xfrm>
          <a:prstGeom prst="rect">
            <a:avLst/>
          </a:prstGeom>
        </p:spPr>
      </p:pic>
      <p:sp>
        <p:nvSpPr>
          <p:cNvPr id="5" name="직사각형 4"/>
          <p:cNvSpPr/>
          <p:nvPr/>
        </p:nvSpPr>
        <p:spPr>
          <a:xfrm>
            <a:off x="-1" y="-1921789"/>
            <a:ext cx="12192001" cy="1910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
        <p:nvSpPr>
          <p:cNvPr id="3" name="Title 2"/>
          <p:cNvSpPr>
            <a:spLocks noGrp="1"/>
          </p:cNvSpPr>
          <p:nvPr>
            <p:ph type="title"/>
          </p:nvPr>
        </p:nvSpPr>
        <p:spPr/>
        <p:txBody>
          <a:bodyPr/>
          <a:lstStyle/>
          <a:p>
            <a:r>
              <a:rPr lang="en-US" dirty="0">
                <a:solidFill>
                  <a:schemeClr val="bg1"/>
                </a:solidFill>
              </a:rPr>
              <a:t>Visual States</a:t>
            </a:r>
          </a:p>
        </p:txBody>
      </p:sp>
      <p:sp>
        <p:nvSpPr>
          <p:cNvPr id="6" name="직사각형 5"/>
          <p:cNvSpPr/>
          <p:nvPr/>
        </p:nvSpPr>
        <p:spPr>
          <a:xfrm>
            <a:off x="12192000" y="-577516"/>
            <a:ext cx="7280029" cy="9592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
        <p:nvSpPr>
          <p:cNvPr id="7" name="직사각형 6"/>
          <p:cNvSpPr/>
          <p:nvPr/>
        </p:nvSpPr>
        <p:spPr>
          <a:xfrm>
            <a:off x="-2110156" y="1204913"/>
            <a:ext cx="2110156" cy="7810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
        <p:nvSpPr>
          <p:cNvPr id="8" name="직사각형 7"/>
          <p:cNvSpPr/>
          <p:nvPr/>
        </p:nvSpPr>
        <p:spPr>
          <a:xfrm>
            <a:off x="-3" y="7309672"/>
            <a:ext cx="12192001" cy="1910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
        <p:nvSpPr>
          <p:cNvPr id="9" name="직사각형 8"/>
          <p:cNvSpPr/>
          <p:nvPr/>
        </p:nvSpPr>
        <p:spPr>
          <a:xfrm>
            <a:off x="-1" y="1"/>
            <a:ext cx="288000" cy="1059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Tree>
    <p:extLst>
      <p:ext uri="{BB962C8B-B14F-4D97-AF65-F5344CB8AC3E}">
        <p14:creationId xmlns:p14="http://schemas.microsoft.com/office/powerpoint/2010/main" val="3604796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33333E-6 L 0 0.25 " pathEditMode="relative" rAng="0" ptsTypes="AA">
                                      <p:cBhvr>
                                        <p:cTn id="6" dur="600" fill="hold"/>
                                        <p:tgtEl>
                                          <p:spTgt spid="5"/>
                                        </p:tgtEl>
                                        <p:attrNameLst>
                                          <p:attrName>ppt_x</p:attrName>
                                          <p:attrName>ppt_y</p:attrName>
                                        </p:attrNameLst>
                                      </p:cBhvr>
                                      <p:rCtr x="0" y="12500"/>
                                    </p:animMotion>
                                  </p:childTnLst>
                                </p:cTn>
                              </p:par>
                            </p:childTnLst>
                          </p:cTn>
                        </p:par>
                        <p:par>
                          <p:cTn id="7" fill="hold">
                            <p:stCondLst>
                              <p:cond delay="600"/>
                            </p:stCondLst>
                            <p:childTnLst>
                              <p:par>
                                <p:cTn id="8" presetID="42" presetClass="path" presetSubtype="0" accel="50000" decel="50000" fill="hold" grpId="0" nodeType="afterEffect">
                                  <p:stCondLst>
                                    <p:cond delay="0"/>
                                  </p:stCondLst>
                                  <p:childTnLst>
                                    <p:animMotion origin="layout" path="M 0.17292 -0.00116 L -0.13476 -0.00116 " pathEditMode="relative" rAng="0" ptsTypes="AA">
                                      <p:cBhvr>
                                        <p:cTn id="9" dur="750" spd="-100000" fill="hold"/>
                                        <p:tgtEl>
                                          <p:spTgt spid="7"/>
                                        </p:tgtEl>
                                        <p:attrNameLst>
                                          <p:attrName>ppt_x</p:attrName>
                                          <p:attrName>ppt_y</p:attrName>
                                        </p:attrNameLst>
                                      </p:cBhvr>
                                      <p:rCtr x="-15378" y="0"/>
                                    </p:animMotion>
                                  </p:childTnLst>
                                </p:cTn>
                              </p:par>
                            </p:childTnLst>
                          </p:cTn>
                        </p:par>
                        <p:par>
                          <p:cTn id="10" fill="hold">
                            <p:stCondLst>
                              <p:cond delay="1350"/>
                            </p:stCondLst>
                            <p:childTnLst>
                              <p:par>
                                <p:cTn id="11" presetID="42" presetClass="path" presetSubtype="0" accel="50000" decel="50000" fill="hold" grpId="0" nodeType="afterEffect">
                                  <p:stCondLst>
                                    <p:cond delay="0"/>
                                  </p:stCondLst>
                                  <p:childTnLst>
                                    <p:animMotion origin="layout" path="M -0.59089 -0.00116 L 2.29167E-6 3.7037E-6 " pathEditMode="relative" rAng="0" ptsTypes="AA">
                                      <p:cBhvr>
                                        <p:cTn id="12" dur="900" spd="-100000" fill="hold"/>
                                        <p:tgtEl>
                                          <p:spTgt spid="6"/>
                                        </p:tgtEl>
                                        <p:attrNameLst>
                                          <p:attrName>ppt_x</p:attrName>
                                          <p:attrName>ppt_y</p:attrName>
                                        </p:attrNameLst>
                                      </p:cBhvr>
                                      <p:rCtr x="29544" y="46"/>
                                    </p:animMotion>
                                  </p:childTnLst>
                                </p:cTn>
                              </p:par>
                            </p:childTnLst>
                          </p:cTn>
                        </p:par>
                        <p:par>
                          <p:cTn id="13" fill="hold">
                            <p:stCondLst>
                              <p:cond delay="2250"/>
                            </p:stCondLst>
                            <p:childTnLst>
                              <p:par>
                                <p:cTn id="14" presetID="42" presetClass="path" presetSubtype="0" accel="50000" decel="50000" fill="hold" grpId="0" nodeType="afterEffect">
                                  <p:stCondLst>
                                    <p:cond delay="0"/>
                                  </p:stCondLst>
                                  <p:childTnLst>
                                    <p:animMotion origin="layout" path="M 0 -0.11203 L 0 0.25 " pathEditMode="relative" rAng="0" ptsTypes="AA">
                                      <p:cBhvr>
                                        <p:cTn id="15" dur="700" spd="-100000" fill="hold"/>
                                        <p:tgtEl>
                                          <p:spTgt spid="8"/>
                                        </p:tgtEl>
                                        <p:attrNameLst>
                                          <p:attrName>ppt_x</p:attrName>
                                          <p:attrName>ppt_y</p:attrName>
                                        </p:attrNameLst>
                                      </p:cBhvr>
                                      <p:rCtr x="0" y="18102"/>
                                    </p:animMotion>
                                  </p:childTnLst>
                                </p:cTn>
                              </p:par>
                            </p:childTnLst>
                          </p:cTn>
                        </p:par>
                        <p:par>
                          <p:cTn id="16" fill="hold">
                            <p:stCondLst>
                              <p:cond delay="2950"/>
                            </p:stCondLst>
                            <p:childTnLst>
                              <p:par>
                                <p:cTn id="17" presetID="3" presetClass="emph" presetSubtype="2" fill="hold" grpId="0" nodeType="afterEffect">
                                  <p:stCondLst>
                                    <p:cond delay="0"/>
                                  </p:stCondLst>
                                  <p:childTnLst>
                                    <p:animClr clrSpc="rgb" dir="cw">
                                      <p:cBhvr override="childStyle">
                                        <p:cTn id="18" dur="850" fill="hold"/>
                                        <p:tgtEl>
                                          <p:spTgt spid="3"/>
                                        </p:tgtEl>
                                        <p:attrNameLst>
                                          <p:attrName>style.color</p:attrName>
                                        </p:attrNameLst>
                                      </p:cBhvr>
                                      <p:to>
                                        <a:schemeClr val="accent2"/>
                                      </p:to>
                                    </p:animClr>
                                  </p:childTnLst>
                                </p:cTn>
                              </p:par>
                              <p:par>
                                <p:cTn id="19" presetID="1" presetClass="emph" presetSubtype="2" fill="hold" nodeType="withEffect">
                                  <p:stCondLst>
                                    <p:cond delay="0"/>
                                  </p:stCondLst>
                                  <p:childTnLst>
                                    <p:animClr clrSpc="rgb" dir="cw">
                                      <p:cBhvr>
                                        <p:cTn id="20" dur="850" fill="hold"/>
                                        <p:tgtEl>
                                          <p:spTgt spid="9"/>
                                        </p:tgtEl>
                                        <p:attrNameLst>
                                          <p:attrName>fillcolor</p:attrName>
                                        </p:attrNameLst>
                                      </p:cBhvr>
                                      <p:to>
                                        <a:schemeClr val="accent2"/>
                                      </p:to>
                                    </p:animClr>
                                    <p:set>
                                      <p:cBhvr>
                                        <p:cTn id="21" dur="850" fill="hold"/>
                                        <p:tgtEl>
                                          <p:spTgt spid="9"/>
                                        </p:tgtEl>
                                        <p:attrNameLst>
                                          <p:attrName>fill.type</p:attrName>
                                        </p:attrNameLst>
                                      </p:cBhvr>
                                      <p:to>
                                        <p:strVal val="solid"/>
                                      </p:to>
                                    </p:set>
                                    <p:set>
                                      <p:cBhvr>
                                        <p:cTn id="22" dur="85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1079" t="-1" r="1144" b="930"/>
          <a:stretch/>
        </p:blipFill>
        <p:spPr>
          <a:xfrm>
            <a:off x="4145280" y="1230083"/>
            <a:ext cx="3907774" cy="5328782"/>
          </a:xfrm>
          <a:prstGeom prst="rect">
            <a:avLst/>
          </a:prstGeom>
        </p:spPr>
      </p:pic>
      <p:sp>
        <p:nvSpPr>
          <p:cNvPr id="9" name="직사각형 8"/>
          <p:cNvSpPr/>
          <p:nvPr/>
        </p:nvSpPr>
        <p:spPr>
          <a:xfrm>
            <a:off x="-1" y="1"/>
            <a:ext cx="288000" cy="1059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err="1"/>
          </a:p>
        </p:txBody>
      </p:sp>
      <p:sp>
        <p:nvSpPr>
          <p:cNvPr id="10" name="Title 2"/>
          <p:cNvSpPr>
            <a:spLocks noGrp="1"/>
          </p:cNvSpPr>
          <p:nvPr>
            <p:ph type="title"/>
          </p:nvPr>
        </p:nvSpPr>
        <p:spPr>
          <a:xfrm>
            <a:off x="269239" y="205487"/>
            <a:ext cx="11653523" cy="982133"/>
          </a:xfrm>
        </p:spPr>
        <p:txBody>
          <a:bodyPr/>
          <a:lstStyle/>
          <a:p>
            <a:r>
              <a:rPr lang="en-US" dirty="0">
                <a:solidFill>
                  <a:schemeClr val="accent1"/>
                </a:solidFill>
              </a:rPr>
              <a:t>Visual States</a:t>
            </a:r>
          </a:p>
        </p:txBody>
      </p:sp>
      <p:pic>
        <p:nvPicPr>
          <p:cNvPr id="5" name="그림 4"/>
          <p:cNvPicPr>
            <a:picLocks noChangeAspect="1"/>
          </p:cNvPicPr>
          <p:nvPr/>
        </p:nvPicPr>
        <p:blipFill rotWithShape="1">
          <a:blip r:embed="rId4">
            <a:extLst>
              <a:ext uri="{28A0092B-C50C-407E-A947-70E740481C1C}">
                <a14:useLocalDpi xmlns:a14="http://schemas.microsoft.com/office/drawing/2010/main" val="0"/>
              </a:ext>
            </a:extLst>
          </a:blip>
          <a:srcRect l="1549" r="269" b="1196"/>
          <a:stretch/>
        </p:blipFill>
        <p:spPr>
          <a:xfrm>
            <a:off x="3364991" y="1230084"/>
            <a:ext cx="5473297" cy="4593660"/>
          </a:xfrm>
          <a:prstGeom prst="rect">
            <a:avLst/>
          </a:prstGeom>
        </p:spPr>
      </p:pic>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96" y="0"/>
            <a:ext cx="12214377" cy="6858000"/>
          </a:xfrm>
          <a:prstGeom prst="rect">
            <a:avLst/>
          </a:prstGeom>
        </p:spPr>
      </p:pic>
    </p:spTree>
    <p:extLst>
      <p:ext uri="{BB962C8B-B14F-4D97-AF65-F5344CB8AC3E}">
        <p14:creationId xmlns:p14="http://schemas.microsoft.com/office/powerpoint/2010/main" val="1415381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50"/>
                                        <p:tgtEl>
                                          <p:spTgt spid="4"/>
                                        </p:tgtEl>
                                      </p:cBhvr>
                                    </p:animEffect>
                                    <p:set>
                                      <p:cBhvr>
                                        <p:cTn id="7" dur="1" fill="hold">
                                          <p:stCondLst>
                                            <p:cond delay="34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350"/>
                                        <p:tgtEl>
                                          <p:spTgt spid="5"/>
                                        </p:tgtEl>
                                      </p:cBhvr>
                                    </p:animEffect>
                                    <p:set>
                                      <p:cBhvr>
                                        <p:cTn id="15" dur="1" fill="hold">
                                          <p:stCondLst>
                                            <p:cond delay="34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States</a:t>
            </a:r>
          </a:p>
        </p:txBody>
      </p:sp>
      <p:graphicFrame>
        <p:nvGraphicFramePr>
          <p:cNvPr id="2" name="개체 1"/>
          <p:cNvGraphicFramePr>
            <a:graphicFrameLocks noChangeAspect="1"/>
          </p:cNvGraphicFramePr>
          <p:nvPr>
            <p:extLst>
              <p:ext uri="{D42A27DB-BD31-4B8C-83A1-F6EECF244321}">
                <p14:modId xmlns:p14="http://schemas.microsoft.com/office/powerpoint/2010/main" val="2192835985"/>
              </p:ext>
            </p:extLst>
          </p:nvPr>
        </p:nvGraphicFramePr>
        <p:xfrm>
          <a:off x="2870688" y="1271946"/>
          <a:ext cx="6450624" cy="5089248"/>
        </p:xfrm>
        <a:graphic>
          <a:graphicData uri="http://schemas.openxmlformats.org/presentationml/2006/ole">
            <mc:AlternateContent xmlns:mc="http://schemas.openxmlformats.org/markup-compatibility/2006">
              <mc:Choice xmlns:v="urn:schemas-microsoft-com:vml" Requires="v">
                <p:oleObj spid="_x0000_s1470" name="Image" r:id="rId4" imgW="8063280" imgH="6361560" progId="Photoshop.Image.13">
                  <p:embed/>
                </p:oleObj>
              </mc:Choice>
              <mc:Fallback>
                <p:oleObj name="Image" r:id="rId4" imgW="8063280" imgH="6361560" progId="Photoshop.Image.13">
                  <p:embed/>
                  <p:pic>
                    <p:nvPicPr>
                      <p:cNvPr id="0" name=""/>
                      <p:cNvPicPr/>
                      <p:nvPr/>
                    </p:nvPicPr>
                    <p:blipFill>
                      <a:blip r:embed="rId5"/>
                      <a:stretch>
                        <a:fillRect/>
                      </a:stretch>
                    </p:blipFill>
                    <p:spPr>
                      <a:xfrm>
                        <a:off x="2870688" y="1271946"/>
                        <a:ext cx="6450624" cy="5089248"/>
                      </a:xfrm>
                      <a:prstGeom prst="rect">
                        <a:avLst/>
                      </a:prstGeom>
                    </p:spPr>
                  </p:pic>
                </p:oleObj>
              </mc:Fallback>
            </mc:AlternateContent>
          </a:graphicData>
        </a:graphic>
      </p:graphicFrame>
      <p:graphicFrame>
        <p:nvGraphicFramePr>
          <p:cNvPr id="4" name="개체 3"/>
          <p:cNvGraphicFramePr>
            <a:graphicFrameLocks noChangeAspect="1"/>
          </p:cNvGraphicFramePr>
          <p:nvPr>
            <p:extLst>
              <p:ext uri="{D42A27DB-BD31-4B8C-83A1-F6EECF244321}">
                <p14:modId xmlns:p14="http://schemas.microsoft.com/office/powerpoint/2010/main" val="928195519"/>
              </p:ext>
            </p:extLst>
          </p:nvPr>
        </p:nvGraphicFramePr>
        <p:xfrm>
          <a:off x="2870688" y="1270423"/>
          <a:ext cx="6450624" cy="5089248"/>
        </p:xfrm>
        <a:graphic>
          <a:graphicData uri="http://schemas.openxmlformats.org/presentationml/2006/ole">
            <mc:AlternateContent xmlns:mc="http://schemas.openxmlformats.org/markup-compatibility/2006">
              <mc:Choice xmlns:v="urn:schemas-microsoft-com:vml" Requires="v">
                <p:oleObj spid="_x0000_s1471" name="Image" r:id="rId6" imgW="8063280" imgH="6361560" progId="Photoshop.Image.13">
                  <p:embed/>
                </p:oleObj>
              </mc:Choice>
              <mc:Fallback>
                <p:oleObj name="Image" r:id="rId6" imgW="8063280" imgH="6361560" progId="Photoshop.Image.13">
                  <p:embed/>
                  <p:pic>
                    <p:nvPicPr>
                      <p:cNvPr id="0" name=""/>
                      <p:cNvPicPr/>
                      <p:nvPr/>
                    </p:nvPicPr>
                    <p:blipFill>
                      <a:blip r:embed="rId7"/>
                      <a:stretch>
                        <a:fillRect/>
                      </a:stretch>
                    </p:blipFill>
                    <p:spPr>
                      <a:xfrm>
                        <a:off x="2870688" y="1270423"/>
                        <a:ext cx="6450624" cy="5089248"/>
                      </a:xfrm>
                      <a:prstGeom prst="rect">
                        <a:avLst/>
                      </a:prstGeom>
                    </p:spPr>
                  </p:pic>
                </p:oleObj>
              </mc:Fallback>
            </mc:AlternateContent>
          </a:graphicData>
        </a:graphic>
      </p:graphicFrame>
    </p:spTree>
    <p:extLst>
      <p:ext uri="{BB962C8B-B14F-4D97-AF65-F5344CB8AC3E}">
        <p14:creationId xmlns:p14="http://schemas.microsoft.com/office/powerpoint/2010/main" val="3010441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pic>
        <p:nvPicPr>
          <p:cNvPr id="3" name="그림 2"/>
          <p:cNvPicPr>
            <a:picLocks noChangeAspect="1"/>
          </p:cNvPicPr>
          <p:nvPr/>
        </p:nvPicPr>
        <p:blipFill>
          <a:blip r:embed="rId3"/>
          <a:stretch>
            <a:fillRect/>
          </a:stretch>
        </p:blipFill>
        <p:spPr>
          <a:xfrm>
            <a:off x="0" y="7566"/>
            <a:ext cx="12192000" cy="6842868"/>
          </a:xfrm>
          <a:prstGeom prst="rect">
            <a:avLst/>
          </a:prstGeom>
        </p:spPr>
      </p:pic>
    </p:spTree>
    <p:extLst>
      <p:ext uri="{BB962C8B-B14F-4D97-AF65-F5344CB8AC3E}">
        <p14:creationId xmlns:p14="http://schemas.microsoft.com/office/powerpoint/2010/main" val="2733310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74357" y="2616503"/>
            <a:ext cx="11131894" cy="1624997"/>
          </a:xfrm>
        </p:spPr>
        <p:txBody>
          <a:bodyPr/>
          <a:lstStyle/>
          <a:p>
            <a:r>
              <a:rPr lang="en-US" altLang="ko-KR" dirty="0"/>
              <a:t>Visual states </a:t>
            </a:r>
            <a:br>
              <a:rPr lang="en-US" altLang="ko-KR" dirty="0"/>
            </a:br>
            <a:r>
              <a:rPr lang="en-US" altLang="ko-KR" sz="4800" b="0" dirty="0"/>
              <a:t>View</a:t>
            </a:r>
            <a:r>
              <a:rPr lang="ko-KR" altLang="en-US" sz="4800" b="0">
                <a:latin typeface="Microsoft NeoGothic" panose="020B0402040204020203" pitchFamily="50" charset="-127"/>
                <a:ea typeface="Microsoft NeoGothic" panose="020B0402040204020203" pitchFamily="50" charset="-127"/>
              </a:rPr>
              <a:t>의 변화를 책임집니다</a:t>
            </a:r>
            <a:r>
              <a:rPr lang="en-US" altLang="ko-KR" sz="4800" b="0" dirty="0">
                <a:latin typeface="Microsoft NeoGothic" panose="020B0402040204020203" pitchFamily="50" charset="-127"/>
                <a:ea typeface="Microsoft NeoGothic" panose="020B0402040204020203" pitchFamily="50" charset="-127"/>
              </a:rPr>
              <a:t>.</a:t>
            </a:r>
            <a:endParaRPr lang="en-US" sz="4800" b="0" dirty="0">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20857306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set the visual state</a:t>
            </a:r>
          </a:p>
        </p:txBody>
      </p:sp>
      <p:sp>
        <p:nvSpPr>
          <p:cNvPr id="4" name="Text Placeholder 3"/>
          <p:cNvSpPr>
            <a:spLocks noGrp="1"/>
          </p:cNvSpPr>
          <p:nvPr>
            <p:ph type="body" sz="quarter" idx="10"/>
          </p:nvPr>
        </p:nvSpPr>
        <p:spPr/>
        <p:txBody>
          <a:bodyPr/>
          <a:lstStyle/>
          <a:p>
            <a:r>
              <a:rPr lang="en-US" sz="3400" dirty="0" err="1"/>
              <a:t>VisualStateManager.GotoState</a:t>
            </a:r>
            <a:r>
              <a:rPr lang="en-US" sz="3400" dirty="0"/>
              <a:t>(element, state, transition)</a:t>
            </a:r>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7165765"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716302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4357" y="2616502"/>
            <a:ext cx="11131894" cy="1624997"/>
          </a:xfrm>
        </p:spPr>
        <p:txBody>
          <a:bodyPr/>
          <a:lstStyle/>
          <a:p>
            <a:r>
              <a:rPr lang="en-US" dirty="0"/>
              <a:t>Adaptive triggers </a:t>
            </a:r>
            <a:br>
              <a:rPr lang="en-US" dirty="0"/>
            </a:br>
            <a:r>
              <a:rPr lang="ko-KR" altLang="en-US" sz="4800" b="0" dirty="0">
                <a:latin typeface="Microsoft NeoGothic" panose="020B0402040204020203" pitchFamily="50" charset="-127"/>
                <a:ea typeface="Microsoft NeoGothic" panose="020B0402040204020203" pitchFamily="50" charset="-127"/>
              </a:rPr>
              <a:t>이거 하나면</a:t>
            </a:r>
            <a:r>
              <a:rPr lang="en-US" altLang="ko-KR" sz="4800" b="0" dirty="0">
                <a:latin typeface="Microsoft NeoGothic" panose="020B0402040204020203" pitchFamily="50" charset="-127"/>
                <a:ea typeface="Microsoft NeoGothic" panose="020B0402040204020203" pitchFamily="50" charset="-127"/>
              </a:rPr>
              <a:t> </a:t>
            </a:r>
            <a:r>
              <a:rPr lang="ko-KR" altLang="en-US" sz="4800" b="0" dirty="0">
                <a:latin typeface="Microsoft NeoGothic" panose="020B0402040204020203" pitchFamily="50" charset="-127"/>
                <a:ea typeface="Microsoft NeoGothic" panose="020B0402040204020203" pitchFamily="50" charset="-127"/>
              </a:rPr>
              <a:t>코드가 </a:t>
            </a:r>
            <a:r>
              <a:rPr lang="ko-KR" altLang="en-US" sz="4800" b="0" dirty="0" err="1">
                <a:latin typeface="Microsoft NeoGothic" panose="020B0402040204020203" pitchFamily="50" charset="-127"/>
                <a:ea typeface="Microsoft NeoGothic" panose="020B0402040204020203" pitchFamily="50" charset="-127"/>
              </a:rPr>
              <a:t>필요없습니다</a:t>
            </a:r>
            <a:r>
              <a:rPr lang="en-US" altLang="ko-KR" sz="4800" b="0" dirty="0">
                <a:latin typeface="Microsoft NeoGothic" panose="020B0402040204020203" pitchFamily="50" charset="-127"/>
                <a:ea typeface="Microsoft NeoGothic" panose="020B0402040204020203" pitchFamily="50" charset="-127"/>
              </a:rPr>
              <a:t>.</a:t>
            </a:r>
            <a:endParaRPr lang="en-US" sz="4800" b="0" dirty="0">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7864356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triggers</a:t>
            </a:r>
          </a:p>
        </p:txBody>
      </p:sp>
      <p:sp>
        <p:nvSpPr>
          <p:cNvPr id="4" name="Text Placeholder 3"/>
          <p:cNvSpPr>
            <a:spLocks noGrp="1"/>
          </p:cNvSpPr>
          <p:nvPr>
            <p:ph type="body" sz="quarter" idx="10"/>
          </p:nvPr>
        </p:nvSpPr>
        <p:spPr/>
        <p:txBody>
          <a:bodyPr/>
          <a:lstStyle/>
          <a:p>
            <a:r>
              <a:rPr lang="ko-KR" altLang="en-US" dirty="0">
                <a:latin typeface="Microsoft NeoGothic" panose="020B0402040204020203" pitchFamily="50" charset="-127"/>
                <a:ea typeface="Microsoft NeoGothic" panose="020B0402040204020203" pitchFamily="50" charset="-127"/>
              </a:rPr>
              <a:t>코드 몰라도</a:t>
            </a:r>
            <a:r>
              <a:rPr lang="en-US" dirty="0">
                <a:latin typeface="Microsoft NeoGothic" panose="020B0402040204020203" pitchFamily="50" charset="-127"/>
                <a:ea typeface="Microsoft NeoGothic" panose="020B0402040204020203" pitchFamily="50" charset="-127"/>
              </a:rPr>
              <a:t> </a:t>
            </a:r>
            <a:r>
              <a:rPr lang="ko-KR" altLang="en-US" dirty="0">
                <a:latin typeface="Microsoft NeoGothic" panose="020B0402040204020203" pitchFamily="50" charset="-127"/>
                <a:ea typeface="Microsoft NeoGothic" panose="020B0402040204020203" pitchFamily="50" charset="-127"/>
              </a:rPr>
              <a:t>상태 변경 가능</a:t>
            </a:r>
            <a:endParaRPr lang="en-US" dirty="0">
              <a:latin typeface="Microsoft NeoGothic" panose="020B0402040204020203" pitchFamily="50" charset="-127"/>
              <a:ea typeface="Microsoft NeoGothic" panose="020B0402040204020203" pitchFamily="50" charset="-127"/>
            </a:endParaRPr>
          </a:p>
          <a:p>
            <a:r>
              <a:rPr lang="ko-KR" altLang="en-US" dirty="0">
                <a:latin typeface="Microsoft NeoGothic" panose="020B0402040204020203" pitchFamily="50" charset="-127"/>
                <a:ea typeface="Microsoft NeoGothic" panose="020B0402040204020203" pitchFamily="50" charset="-127"/>
              </a:rPr>
              <a:t>기본 제공되는 </a:t>
            </a:r>
            <a:r>
              <a:rPr lang="ko-KR" altLang="en-US" dirty="0" err="1">
                <a:latin typeface="Microsoft NeoGothic" panose="020B0402040204020203" pitchFamily="50" charset="-127"/>
                <a:ea typeface="Microsoft NeoGothic" panose="020B0402040204020203" pitchFamily="50" charset="-127"/>
              </a:rPr>
              <a:t>트리거가</a:t>
            </a:r>
            <a:r>
              <a:rPr lang="ko-KR" altLang="en-US" dirty="0">
                <a:latin typeface="Microsoft NeoGothic" panose="020B0402040204020203" pitchFamily="50" charset="-127"/>
                <a:ea typeface="Microsoft NeoGothic" panose="020B0402040204020203" pitchFamily="50" charset="-127"/>
              </a:rPr>
              <a:t> </a:t>
            </a:r>
            <a:r>
              <a:rPr lang="en-US" altLang="ko-KR" dirty="0">
                <a:latin typeface="Microsoft NeoGothic" panose="020B0402040204020203" pitchFamily="50" charset="-127"/>
                <a:ea typeface="Microsoft NeoGothic" panose="020B0402040204020203" pitchFamily="50" charset="-127"/>
              </a:rPr>
              <a:t>2</a:t>
            </a:r>
            <a:r>
              <a:rPr lang="ko-KR" altLang="en-US" dirty="0">
                <a:latin typeface="Microsoft NeoGothic" panose="020B0402040204020203" pitchFamily="50" charset="-127"/>
                <a:ea typeface="Microsoft NeoGothic" panose="020B0402040204020203" pitchFamily="50" charset="-127"/>
              </a:rPr>
              <a:t>개</a:t>
            </a:r>
            <a:endParaRPr lang="en-US" dirty="0">
              <a:latin typeface="Microsoft NeoGothic" panose="020B0402040204020203" pitchFamily="50" charset="-127"/>
              <a:ea typeface="Microsoft NeoGothic" panose="020B0402040204020203" pitchFamily="50" charset="-127"/>
            </a:endParaRPr>
          </a:p>
          <a:p>
            <a:pPr lvl="1"/>
            <a:r>
              <a:rPr lang="en-US" dirty="0" err="1"/>
              <a:t>MinWindowHeight</a:t>
            </a:r>
            <a:r>
              <a:rPr lang="en-US" dirty="0"/>
              <a:t> (Taller than this)</a:t>
            </a:r>
          </a:p>
          <a:p>
            <a:pPr lvl="1"/>
            <a:r>
              <a:rPr lang="en-US" dirty="0" err="1"/>
              <a:t>MinWindowWidth</a:t>
            </a:r>
            <a:r>
              <a:rPr lang="en-US" dirty="0"/>
              <a:t> (Wider than this)</a:t>
            </a:r>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90258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74357" y="2616502"/>
            <a:ext cx="11131894" cy="1624997"/>
          </a:xfrm>
        </p:spPr>
        <p:txBody>
          <a:bodyPr/>
          <a:lstStyle/>
          <a:p>
            <a:r>
              <a:rPr lang="en-US" dirty="0"/>
              <a:t>Custom triggers</a:t>
            </a:r>
            <a:r>
              <a:rPr lang="ko-KR" altLang="en-US"/>
              <a:t> </a:t>
            </a:r>
            <a:br>
              <a:rPr lang="en-US" altLang="ko-KR" dirty="0"/>
            </a:br>
            <a:r>
              <a:rPr lang="ko-KR" altLang="en-US" sz="4800" b="0">
                <a:latin typeface="Microsoft NeoGothic" panose="020B0402040204020203" pitchFamily="50" charset="-127"/>
                <a:ea typeface="Microsoft NeoGothic" panose="020B0402040204020203" pitchFamily="50" charset="-127"/>
              </a:rPr>
              <a:t>별의별 시나리오를 싹다 지원합니다</a:t>
            </a:r>
            <a:r>
              <a:rPr lang="en-US" altLang="ko-KR" sz="4800" b="0" dirty="0">
                <a:latin typeface="Microsoft NeoGothic" panose="020B0402040204020203" pitchFamily="50" charset="-127"/>
                <a:ea typeface="Microsoft NeoGothic" panose="020B0402040204020203" pitchFamily="50" charset="-127"/>
              </a:rPr>
              <a:t>.</a:t>
            </a:r>
            <a:endParaRPr lang="en-US" sz="4800" b="0" dirty="0">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4829158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WindowsStateTriggers</a:t>
            </a:r>
            <a:r>
              <a:rPr lang="en-US" dirty="0"/>
              <a:t> </a:t>
            </a:r>
          </a:p>
        </p:txBody>
      </p:sp>
      <p:sp>
        <p:nvSpPr>
          <p:cNvPr id="2" name="Content Placeholder 1"/>
          <p:cNvSpPr>
            <a:spLocks noGrp="1"/>
          </p:cNvSpPr>
          <p:nvPr>
            <p:ph idx="4294967295"/>
          </p:nvPr>
        </p:nvSpPr>
        <p:spPr>
          <a:xfrm>
            <a:off x="609600" y="2339927"/>
            <a:ext cx="10972800" cy="3047153"/>
          </a:xfrm>
        </p:spPr>
        <p:txBody>
          <a:bodyPr numCol="2">
            <a:noAutofit/>
          </a:bodyPr>
          <a:lstStyle/>
          <a:p>
            <a:r>
              <a:rPr lang="en-US" sz="2200" dirty="0" err="1"/>
              <a:t>DeviceFamilyStateTrigger</a:t>
            </a:r>
            <a:r>
              <a:rPr lang="en-US" sz="2200" dirty="0"/>
              <a:t> </a:t>
            </a:r>
          </a:p>
          <a:p>
            <a:r>
              <a:rPr lang="en-US" sz="2200" dirty="0" err="1"/>
              <a:t>NetworkConnectionStateTrigger</a:t>
            </a:r>
            <a:endParaRPr lang="en-US" sz="2200" dirty="0"/>
          </a:p>
          <a:p>
            <a:r>
              <a:rPr lang="en-US" sz="2200" dirty="0" err="1"/>
              <a:t>OrientationStateTrigger</a:t>
            </a:r>
            <a:endParaRPr lang="en-US" sz="2200" dirty="0"/>
          </a:p>
          <a:p>
            <a:r>
              <a:rPr lang="en-US" sz="2200" dirty="0" err="1"/>
              <a:t>IsTrueStateTrigger</a:t>
            </a:r>
            <a:r>
              <a:rPr lang="en-US" sz="2200" dirty="0"/>
              <a:t> (</a:t>
            </a:r>
            <a:r>
              <a:rPr lang="en-US" sz="2200" dirty="0" err="1"/>
              <a:t>IsActive</a:t>
            </a:r>
            <a:r>
              <a:rPr lang="en-US" sz="2200" dirty="0"/>
              <a:t>)</a:t>
            </a:r>
          </a:p>
          <a:p>
            <a:r>
              <a:rPr lang="en-US" sz="2200" dirty="0" err="1"/>
              <a:t>IsFalseStateTrigger</a:t>
            </a:r>
            <a:endParaRPr lang="en-US" sz="2200" dirty="0"/>
          </a:p>
          <a:p>
            <a:r>
              <a:rPr lang="en-US" sz="2200" dirty="0" err="1"/>
              <a:t>IsNullOrEmptyStateTrigger</a:t>
            </a:r>
            <a:endParaRPr lang="en-US" sz="2200" dirty="0"/>
          </a:p>
          <a:p>
            <a:r>
              <a:rPr lang="en-US" sz="2200" dirty="0" err="1"/>
              <a:t>IsTypePresentStateTrigger</a:t>
            </a:r>
            <a:endParaRPr lang="en-US" sz="2200" dirty="0"/>
          </a:p>
          <a:p>
            <a:r>
              <a:rPr lang="en-US" sz="2200" dirty="0" err="1"/>
              <a:t>EqualsStateTrigger</a:t>
            </a:r>
            <a:endParaRPr lang="en-US" sz="2200" dirty="0"/>
          </a:p>
          <a:p>
            <a:r>
              <a:rPr lang="en-US" sz="2200" dirty="0" err="1"/>
              <a:t>NotEqualStateTrigger</a:t>
            </a:r>
            <a:r>
              <a:rPr lang="en-US" sz="2200" dirty="0"/>
              <a:t> </a:t>
            </a:r>
          </a:p>
          <a:p>
            <a:r>
              <a:rPr lang="en-US" sz="2200" dirty="0" err="1"/>
              <a:t>CompareStateTrigger</a:t>
            </a:r>
            <a:endParaRPr lang="en-US" sz="2200" dirty="0"/>
          </a:p>
          <a:p>
            <a:r>
              <a:rPr lang="en-US" sz="2200" dirty="0" err="1"/>
              <a:t>InputTypeTrigger</a:t>
            </a:r>
            <a:endParaRPr lang="en-US" sz="2200" dirty="0"/>
          </a:p>
          <a:p>
            <a:r>
              <a:rPr lang="en-US" sz="2200" dirty="0" err="1"/>
              <a:t>RegexStateTrigger</a:t>
            </a:r>
            <a:endParaRPr lang="en-US" sz="2200" dirty="0"/>
          </a:p>
          <a:p>
            <a:r>
              <a:rPr lang="en-US" sz="2200" dirty="0" err="1"/>
              <a:t>ComposisiteStateTrigger</a:t>
            </a:r>
            <a:endParaRPr lang="en-US" sz="2200" dirty="0"/>
          </a:p>
          <a:p>
            <a:r>
              <a:rPr lang="en-US" sz="2200" dirty="0"/>
              <a:t>…</a:t>
            </a:r>
          </a:p>
        </p:txBody>
      </p:sp>
      <p:sp>
        <p:nvSpPr>
          <p:cNvPr id="10" name="Rectangle 9"/>
          <p:cNvSpPr/>
          <p:nvPr/>
        </p:nvSpPr>
        <p:spPr>
          <a:xfrm>
            <a:off x="762000" y="1536859"/>
            <a:ext cx="106680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Segoe UI Light" panose="020B0502040204020203" pitchFamily="34" charset="0"/>
                <a:cs typeface="Segoe UI Light" panose="020B0502040204020203" pitchFamily="34" charset="0"/>
              </a:rPr>
              <a:t>Currently available triggers</a:t>
            </a:r>
          </a:p>
        </p:txBody>
      </p:sp>
    </p:spTree>
    <p:extLst>
      <p:ext uri="{BB962C8B-B14F-4D97-AF65-F5344CB8AC3E}">
        <p14:creationId xmlns:p14="http://schemas.microsoft.com/office/powerpoint/2010/main" val="207033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XAML's </a:t>
            </a:r>
            <a:r>
              <a:rPr lang="en-US" dirty="0" err="1"/>
              <a:t>RelativePanel</a:t>
            </a:r>
            <a:r>
              <a:rPr lang="en-US" dirty="0"/>
              <a:t> control</a:t>
            </a:r>
          </a:p>
        </p:txBody>
      </p:sp>
      <p:sp>
        <p:nvSpPr>
          <p:cNvPr id="3" name="Text Placeholder 2"/>
          <p:cNvSpPr>
            <a:spLocks noGrp="1"/>
          </p:cNvSpPr>
          <p:nvPr>
            <p:ph type="body" sz="quarter" idx="10"/>
          </p:nvPr>
        </p:nvSpPr>
        <p:spPr/>
        <p:txBody>
          <a:bodyPr/>
          <a:lstStyle/>
          <a:p>
            <a:r>
              <a:rPr lang="ko-KR" altLang="en-US" dirty="0">
                <a:latin typeface="Microsoft NeoGothic" panose="020B0402040204020203" pitchFamily="50" charset="-127"/>
                <a:ea typeface="Microsoft NeoGothic" panose="020B0402040204020203" pitchFamily="50" charset="-127"/>
              </a:rPr>
              <a:t>하위 요소 또는 두 행위가 앵커 역할을 담당</a:t>
            </a:r>
            <a:endParaRPr lang="en-US" dirty="0">
              <a:latin typeface="Microsoft NeoGothic" panose="020B0402040204020203" pitchFamily="50" charset="-127"/>
              <a:ea typeface="Microsoft NeoGothic" panose="020B0402040204020203" pitchFamily="50" charset="-127"/>
            </a:endParaRPr>
          </a:p>
          <a:p>
            <a:pPr lvl="1"/>
            <a:r>
              <a:rPr lang="en-US" dirty="0"/>
              <a:t>They are relative to the panel</a:t>
            </a:r>
          </a:p>
          <a:p>
            <a:r>
              <a:rPr lang="ko-KR" altLang="en-US" sz="3600" dirty="0">
                <a:latin typeface="Microsoft NeoGothic" panose="020B0402040204020203" pitchFamily="50" charset="-127"/>
                <a:ea typeface="Microsoft NeoGothic" panose="020B0402040204020203" pitchFamily="50" charset="-127"/>
              </a:rPr>
              <a:t>그 앵커를 기준으로 다른 요소들을 정의</a:t>
            </a:r>
            <a:endParaRPr lang="en-US" sz="3600" dirty="0">
              <a:latin typeface="Microsoft NeoGothic" panose="020B0402040204020203" pitchFamily="50" charset="-127"/>
              <a:ea typeface="Microsoft NeoGothic" panose="020B0402040204020203" pitchFamily="50" charset="-127"/>
            </a:endParaRPr>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a:t>"</a:t>
            </a:r>
          </a:p>
          <a:p>
            <a:r>
              <a:rPr lang="en-US" dirty="0"/>
              <a:t>Adaptive UI</a:t>
            </a:r>
            <a:r>
              <a:rPr lang="ko-KR" altLang="en-US" sz="3600">
                <a:latin typeface="Microsoft NeoGothic" panose="020B0402040204020203" pitchFamily="50" charset="-127"/>
                <a:ea typeface="Microsoft NeoGothic" panose="020B0402040204020203" pitchFamily="50" charset="-127"/>
              </a:rPr>
              <a:t>를 쉽게 표현</a:t>
            </a:r>
            <a:endParaRPr lang="en-US" sz="3600" dirty="0">
              <a:latin typeface="Microsoft NeoGothic" panose="020B0402040204020203" pitchFamily="50" charset="-127"/>
              <a:ea typeface="Microsoft NeoGothic" panose="020B0402040204020203" pitchFamily="50" charset="-127"/>
            </a:endParaRPr>
          </a:p>
          <a:p>
            <a:pPr lvl="1"/>
            <a:r>
              <a:rPr lang="en-US" dirty="0"/>
              <a:t>A simple Visual State setter can rearrange the UI</a:t>
            </a:r>
          </a:p>
          <a:p>
            <a:pPr lvl="1"/>
            <a:r>
              <a:rPr lang="en-US" dirty="0"/>
              <a:t>One element can move a family of related elements</a:t>
            </a:r>
          </a:p>
          <a:p>
            <a:pPr lvl="1"/>
            <a:endParaRPr lang="en-US" dirty="0"/>
          </a:p>
        </p:txBody>
      </p:sp>
      <p:sp>
        <p:nvSpPr>
          <p:cNvPr id="4" name="직사각형 3"/>
          <p:cNvSpPr/>
          <p:nvPr/>
        </p:nvSpPr>
        <p:spPr>
          <a:xfrm>
            <a:off x="9728202" y="3997960"/>
            <a:ext cx="1097280" cy="1097280"/>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
        <p:nvSpPr>
          <p:cNvPr id="5" name="직사각형 4"/>
          <p:cNvSpPr/>
          <p:nvPr/>
        </p:nvSpPr>
        <p:spPr>
          <a:xfrm>
            <a:off x="9728202" y="2900680"/>
            <a:ext cx="1097280" cy="109728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
        <p:nvSpPr>
          <p:cNvPr id="6" name="직사각형 5"/>
          <p:cNvSpPr/>
          <p:nvPr/>
        </p:nvSpPr>
        <p:spPr>
          <a:xfrm>
            <a:off x="9728202" y="5090160"/>
            <a:ext cx="1097280" cy="109728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
        <p:nvSpPr>
          <p:cNvPr id="7" name="직사각형 6"/>
          <p:cNvSpPr/>
          <p:nvPr/>
        </p:nvSpPr>
        <p:spPr>
          <a:xfrm>
            <a:off x="8630922" y="4000500"/>
            <a:ext cx="1097280" cy="109728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
        <p:nvSpPr>
          <p:cNvPr id="8" name="직사각형 7"/>
          <p:cNvSpPr/>
          <p:nvPr/>
        </p:nvSpPr>
        <p:spPr>
          <a:xfrm>
            <a:off x="10825482" y="3995420"/>
            <a:ext cx="1097280" cy="109728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
        <p:nvSpPr>
          <p:cNvPr id="9" name="직사각형 8"/>
          <p:cNvSpPr/>
          <p:nvPr/>
        </p:nvSpPr>
        <p:spPr>
          <a:xfrm>
            <a:off x="9728202" y="3992880"/>
            <a:ext cx="1097280" cy="109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ko-KR" altLang="en-US" sz="2000" dirty="0"/>
          </a:p>
        </p:txBody>
      </p:sp>
    </p:spTree>
    <p:extLst>
      <p:ext uri="{BB962C8B-B14F-4D97-AF65-F5344CB8AC3E}">
        <p14:creationId xmlns:p14="http://schemas.microsoft.com/office/powerpoint/2010/main" val="298936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4357" y="2616502"/>
            <a:ext cx="11131893" cy="1624997"/>
          </a:xfrm>
        </p:spPr>
        <p:txBody>
          <a:bodyPr/>
          <a:lstStyle/>
          <a:p>
            <a:r>
              <a:rPr lang="en-US" dirty="0"/>
              <a:t>UWP</a:t>
            </a:r>
            <a:br>
              <a:rPr lang="en-US" altLang="ko-KR" dirty="0">
                <a:latin typeface="Microsoft NeoGothic" panose="020B0402040204020203" pitchFamily="50" charset="-127"/>
                <a:ea typeface="Microsoft NeoGothic" panose="020B0402040204020203" pitchFamily="50" charset="-127"/>
              </a:rPr>
            </a:br>
            <a:r>
              <a:rPr lang="ko-KR" altLang="en-US" sz="4800" b="0" dirty="0">
                <a:latin typeface="Microsoft NeoGothic" panose="020B0402040204020203" pitchFamily="50" charset="-127"/>
                <a:ea typeface="Microsoft NeoGothic" panose="020B0402040204020203" pitchFamily="50" charset="-127"/>
              </a:rPr>
              <a:t>도전하시죠</a:t>
            </a:r>
            <a:r>
              <a:rPr lang="en-US" altLang="ko-KR" sz="4800" b="0">
                <a:latin typeface="Microsoft NeoGothic" panose="020B0402040204020203" pitchFamily="50" charset="-127"/>
                <a:ea typeface="Microsoft NeoGothic" panose="020B0402040204020203" pitchFamily="50" charset="-127"/>
              </a:rPr>
              <a:t>!</a:t>
            </a:r>
            <a:endParaRPr lang="en-US" sz="4800" b="0" dirty="0">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10848292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3510" y="2092368"/>
            <a:ext cx="11428490" cy="2178994"/>
          </a:xfrm>
        </p:spPr>
        <p:txBody>
          <a:bodyPr/>
          <a:lstStyle/>
          <a:p>
            <a:r>
              <a:rPr lang="ko-KR" altLang="en-US" dirty="0">
                <a:latin typeface="Microsoft NeoGothic" panose="020B0402040204020203" pitchFamily="50" charset="-127"/>
                <a:ea typeface="Microsoft NeoGothic" panose="020B0402040204020203" pitchFamily="50" charset="-127"/>
              </a:rPr>
              <a:t>권영철</a:t>
            </a:r>
            <a:br>
              <a:rPr lang="en-US" altLang="ko-KR" dirty="0">
                <a:latin typeface="Microsoft NeoGothic" panose="020B0402040204020203" pitchFamily="50" charset="-127"/>
                <a:ea typeface="Microsoft NeoGothic" panose="020B0402040204020203" pitchFamily="50" charset="-127"/>
              </a:rPr>
            </a:br>
            <a:r>
              <a:rPr lang="en-US" altLang="ko-KR" sz="4400" dirty="0">
                <a:latin typeface="+mn-lt"/>
              </a:rPr>
              <a:t>zerosteeler@outlook.com</a:t>
            </a:r>
            <a:br>
              <a:rPr lang="en-US" altLang="ko-KR" sz="4400" dirty="0">
                <a:latin typeface="+mn-lt"/>
              </a:rPr>
            </a:br>
            <a:r>
              <a:rPr lang="en-US" altLang="ko-KR" sz="4400" dirty="0">
                <a:latin typeface="+mn-lt"/>
              </a:rPr>
              <a:t>010-4522-8103</a:t>
            </a:r>
          </a:p>
        </p:txBody>
      </p:sp>
    </p:spTree>
    <p:extLst>
      <p:ext uri="{BB962C8B-B14F-4D97-AF65-F5344CB8AC3E}">
        <p14:creationId xmlns:p14="http://schemas.microsoft.com/office/powerpoint/2010/main" val="7945135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Small 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a:defRPr/>
            </a:pPr>
            <a:r>
              <a:rPr lang="en-US" sz="1567" dirty="0">
                <a:solidFill>
                  <a:srgbClr val="4F4F4F"/>
                </a:solidFill>
                <a:latin typeface="+mj-lt"/>
              </a:rPr>
              <a:t>2-in-1s</a:t>
            </a:r>
            <a:br>
              <a:rPr lang="en-US" sz="1567" dirty="0">
                <a:solidFill>
                  <a:srgbClr val="4F4F4F"/>
                </a:solidFill>
                <a:latin typeface="+mj-lt"/>
              </a:rPr>
            </a:br>
            <a:r>
              <a:rPr lang="en-US" sz="1567" dirty="0">
                <a:solidFill>
                  <a:srgbClr val="4F4F4F"/>
                </a:solidFill>
                <a:latin typeface="+mj-l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Desktops </a:t>
            </a:r>
            <a:br>
              <a:rPr lang="en-US" sz="1567" dirty="0">
                <a:solidFill>
                  <a:srgbClr val="4F4F4F"/>
                </a:solidFill>
                <a:latin typeface="+mj-lt"/>
                <a:cs typeface="Segoe UI" panose="020B0502040204020203" pitchFamily="34" charset="0"/>
              </a:rPr>
            </a:br>
            <a:r>
              <a:rPr lang="en-US" sz="1567" dirty="0">
                <a:solidFill>
                  <a:srgbClr val="4F4F4F"/>
                </a:solidFill>
                <a:latin typeface="+mj-l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Large 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Classic </a:t>
            </a:r>
            <a:br>
              <a:rPr lang="en-US" sz="1567" dirty="0">
                <a:solidFill>
                  <a:srgbClr val="4F4F4F"/>
                </a:solidFill>
                <a:latin typeface="+mj-lt"/>
                <a:cs typeface="Segoe UI" panose="020B0502040204020203" pitchFamily="34" charset="0"/>
              </a:rPr>
            </a:br>
            <a:r>
              <a:rPr lang="en-US" sz="1567" dirty="0">
                <a:solidFill>
                  <a:srgbClr val="4F4F4F"/>
                </a:solidFill>
                <a:latin typeface="+mj-l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defRPr/>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defRPr/>
            </a:pPr>
            <a:r>
              <a:rPr lang="en-US" sz="1567" dirty="0">
                <a:solidFill>
                  <a:srgbClr val="4F4F4F"/>
                </a:solidFill>
                <a:latin typeface="+mj-l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defRPr/>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defRPr/>
              </a:pPr>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defRPr/>
                </a:pPr>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defRPr/>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defRPr/>
                  </a:pPr>
                  <a:endParaRPr lang="en-US" sz="1865">
                    <a:solidFill>
                      <a:srgbClr val="737373"/>
                    </a:solidFill>
                    <a:latin typeface="Segoe UI Light"/>
                  </a:endParaRPr>
                </a:p>
              </p:txBody>
            </p:sp>
          </p:grpSp>
        </p:grpSp>
      </p:grpSp>
    </p:spTree>
    <p:extLst>
      <p:ext uri="{BB962C8B-B14F-4D97-AF65-F5344CB8AC3E}">
        <p14:creationId xmlns:p14="http://schemas.microsoft.com/office/powerpoint/2010/main" val="86566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neodigm\Desktop\테크데이_MAIN PPT수정-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p:cNvSpPr>
            <a:spLocks noGrp="1"/>
          </p:cNvSpPr>
          <p:nvPr>
            <p:ph type="body" sz="quarter" idx="10"/>
          </p:nvPr>
        </p:nvSpPr>
        <p:spPr/>
        <p:txBody>
          <a:bodyPr/>
          <a:lstStyle/>
          <a:p>
            <a:r>
              <a:rPr lang="en-US" altLang="ko-KR" sz="3600" dirty="0"/>
              <a:t>UWP</a:t>
            </a:r>
            <a:r>
              <a:rPr lang="ko-KR" altLang="en-US" sz="3200" dirty="0">
                <a:latin typeface="Microsoft NeoGothic" panose="020B0402040204020203" pitchFamily="50" charset="-127"/>
                <a:ea typeface="Microsoft NeoGothic" panose="020B0402040204020203" pitchFamily="50" charset="-127"/>
              </a:rPr>
              <a:t>는</a:t>
            </a:r>
            <a:r>
              <a:rPr lang="en-US" altLang="ko-KR" sz="3200" dirty="0">
                <a:latin typeface="Microsoft NeoGothic" panose="020B0402040204020203" pitchFamily="50" charset="-127"/>
                <a:ea typeface="Microsoft NeoGothic" panose="020B0402040204020203" pitchFamily="50" charset="-127"/>
              </a:rPr>
              <a:t>?</a:t>
            </a:r>
            <a:endParaRPr lang="en-US" sz="3200" dirty="0">
              <a:latin typeface="Microsoft NeoGothic" panose="020B0402040204020203" pitchFamily="50" charset="-127"/>
              <a:ea typeface="Microsoft NeoGothic" panose="020B0402040204020203" pitchFamily="50" charset="-127"/>
            </a:endParaRPr>
          </a:p>
          <a:p>
            <a:r>
              <a:rPr lang="en-US" sz="3600" dirty="0"/>
              <a:t>UWP</a:t>
            </a:r>
            <a:r>
              <a:rPr lang="ko-KR" altLang="en-US" sz="3200" dirty="0">
                <a:latin typeface="Microsoft NeoGothic" panose="020B0402040204020203" pitchFamily="50" charset="-127"/>
                <a:ea typeface="Microsoft NeoGothic" panose="020B0402040204020203" pitchFamily="50" charset="-127"/>
              </a:rPr>
              <a:t>를 위한</a:t>
            </a:r>
            <a:r>
              <a:rPr lang="en-US" sz="3600" dirty="0"/>
              <a:t> </a:t>
            </a:r>
            <a:r>
              <a:rPr lang="ko-KR" altLang="en-US" sz="3200" dirty="0">
                <a:latin typeface="Microsoft NeoGothic" panose="020B0402040204020203" pitchFamily="50" charset="-127"/>
                <a:ea typeface="Microsoft NeoGothic" panose="020B0402040204020203" pitchFamily="50" charset="-127"/>
              </a:rPr>
              <a:t>도구</a:t>
            </a:r>
            <a:endParaRPr lang="en-US" sz="3200" dirty="0">
              <a:latin typeface="Microsoft NeoGothic" panose="020B0402040204020203" pitchFamily="50" charset="-127"/>
              <a:ea typeface="Microsoft NeoGothic" panose="020B0402040204020203" pitchFamily="50" charset="-127"/>
            </a:endParaRPr>
          </a:p>
        </p:txBody>
      </p:sp>
      <p:sp>
        <p:nvSpPr>
          <p:cNvPr id="7" name="Title 2"/>
          <p:cNvSpPr txBox="1">
            <a:spLocks/>
          </p:cNvSpPr>
          <p:nvPr/>
        </p:nvSpPr>
        <p:spPr>
          <a:xfrm>
            <a:off x="312783" y="303461"/>
            <a:ext cx="11653523" cy="982133"/>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US" altLang="ko-KR" dirty="0">
                <a:solidFill>
                  <a:srgbClr val="7030A0"/>
                </a:solidFill>
              </a:rPr>
              <a:t>Agenda</a:t>
            </a:r>
            <a:endParaRPr lang="en-US" dirty="0">
              <a:solidFill>
                <a:srgbClr val="7030A0"/>
              </a:solidFill>
            </a:endParaRPr>
          </a:p>
        </p:txBody>
      </p:sp>
    </p:spTree>
    <p:extLst>
      <p:ext uri="{BB962C8B-B14F-4D97-AF65-F5344CB8AC3E}">
        <p14:creationId xmlns:p14="http://schemas.microsoft.com/office/powerpoint/2010/main" val="4033384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0" y="2948901"/>
            <a:ext cx="11144251" cy="960199"/>
          </a:xfrm>
        </p:spPr>
        <p:txBody>
          <a:bodyPr/>
          <a:lstStyle/>
          <a:p>
            <a:r>
              <a:rPr lang="en-US" dirty="0"/>
              <a:t>UWP?</a:t>
            </a:r>
          </a:p>
        </p:txBody>
      </p:sp>
    </p:spTree>
    <p:extLst>
      <p:ext uri="{BB962C8B-B14F-4D97-AF65-F5344CB8AC3E}">
        <p14:creationId xmlns:p14="http://schemas.microsoft.com/office/powerpoint/2010/main" val="14197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pons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Text Placeholder 3"/>
          <p:cNvSpPr txBox="1">
            <a:spLocks/>
          </p:cNvSpPr>
          <p:nvPr/>
        </p:nvSpPr>
        <p:spPr>
          <a:xfrm>
            <a:off x="7344383" y="447472"/>
            <a:ext cx="4847617" cy="661481"/>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altLang="ko-KR" sz="3600" dirty="0">
                <a:solidFill>
                  <a:schemeClr val="tx1">
                    <a:lumMod val="75000"/>
                  </a:schemeClr>
                </a:solidFill>
                <a:latin typeface="Microsoft NeoGothic" panose="020B0402040204020203" pitchFamily="50" charset="-127"/>
                <a:ea typeface="Microsoft NeoGothic" panose="020B0402040204020203" pitchFamily="50" charset="-127"/>
              </a:rPr>
              <a:t>(</a:t>
            </a:r>
            <a:r>
              <a:rPr lang="ko-KR" altLang="en-US" sz="3600">
                <a:solidFill>
                  <a:schemeClr val="tx1">
                    <a:lumMod val="75000"/>
                  </a:schemeClr>
                </a:solidFill>
                <a:latin typeface="Microsoft NeoGothic" panose="020B0402040204020203" pitchFamily="50" charset="-127"/>
                <a:ea typeface="Microsoft NeoGothic" panose="020B0402040204020203" pitchFamily="50" charset="-127"/>
              </a:rPr>
              <a:t>반응</a:t>
            </a:r>
            <a:r>
              <a:rPr lang="en-US" altLang="ko-KR" sz="3600" dirty="0">
                <a:solidFill>
                  <a:schemeClr val="tx1">
                    <a:lumMod val="75000"/>
                  </a:schemeClr>
                </a:solidFill>
                <a:latin typeface="Microsoft NeoGothic" panose="020B0402040204020203" pitchFamily="50" charset="-127"/>
                <a:ea typeface="Microsoft NeoGothic" panose="020B0402040204020203" pitchFamily="50" charset="-127"/>
              </a:rPr>
              <a:t>)</a:t>
            </a:r>
            <a:endParaRPr lang="en-US" sz="3600" dirty="0">
              <a:solidFill>
                <a:schemeClr val="tx1">
                  <a:lumMod val="75000"/>
                </a:schemeClr>
              </a:solidFill>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248029904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dap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Text Placeholder 3"/>
          <p:cNvSpPr txBox="1">
            <a:spLocks/>
          </p:cNvSpPr>
          <p:nvPr/>
        </p:nvSpPr>
        <p:spPr>
          <a:xfrm>
            <a:off x="7101191" y="447472"/>
            <a:ext cx="5090809" cy="661481"/>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altLang="ko-KR" sz="3600" dirty="0">
                <a:solidFill>
                  <a:schemeClr val="tx1">
                    <a:lumMod val="75000"/>
                  </a:schemeClr>
                </a:solidFill>
                <a:latin typeface="Microsoft NeoGothic" panose="020B0402040204020203" pitchFamily="50" charset="-127"/>
                <a:ea typeface="Microsoft NeoGothic" panose="020B0402040204020203" pitchFamily="50" charset="-127"/>
              </a:rPr>
              <a:t>(</a:t>
            </a:r>
            <a:r>
              <a:rPr lang="ko-KR" altLang="en-US" sz="3600">
                <a:solidFill>
                  <a:schemeClr val="tx1">
                    <a:lumMod val="75000"/>
                  </a:schemeClr>
                </a:solidFill>
                <a:latin typeface="Microsoft NeoGothic" panose="020B0402040204020203" pitchFamily="50" charset="-127"/>
                <a:ea typeface="Microsoft NeoGothic" panose="020B0402040204020203" pitchFamily="50" charset="-127"/>
              </a:rPr>
              <a:t>적응</a:t>
            </a:r>
            <a:r>
              <a:rPr lang="en-US" altLang="ko-KR" sz="3600" dirty="0">
                <a:solidFill>
                  <a:schemeClr val="tx1">
                    <a:lumMod val="75000"/>
                  </a:schemeClr>
                </a:solidFill>
                <a:latin typeface="Microsoft NeoGothic" panose="020B0402040204020203" pitchFamily="50" charset="-127"/>
                <a:ea typeface="Microsoft NeoGothic" panose="020B0402040204020203" pitchFamily="50" charset="-127"/>
              </a:rPr>
              <a:t>)</a:t>
            </a:r>
            <a:endParaRPr lang="en-US" sz="3600" dirty="0">
              <a:solidFill>
                <a:schemeClr val="tx1">
                  <a:lumMod val="75000"/>
                </a:schemeClr>
              </a:solidFill>
              <a:latin typeface="Microsoft NeoGothic" panose="020B0402040204020203" pitchFamily="50" charset="-127"/>
              <a:ea typeface="Microsoft NeoGothic" panose="020B0402040204020203" pitchFamily="50" charset="-127"/>
            </a:endParaRPr>
          </a:p>
        </p:txBody>
      </p:sp>
    </p:spTree>
    <p:extLst>
      <p:ext uri="{BB962C8B-B14F-4D97-AF65-F5344CB8AC3E}">
        <p14:creationId xmlns:p14="http://schemas.microsoft.com/office/powerpoint/2010/main" val="76376713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Text Placeholder 3"/>
          <p:cNvSpPr txBox="1">
            <a:spLocks/>
          </p:cNvSpPr>
          <p:nvPr/>
        </p:nvSpPr>
        <p:spPr>
          <a:xfrm>
            <a:off x="6877455" y="525294"/>
            <a:ext cx="5314545" cy="58365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3600" dirty="0">
                <a:solidFill>
                  <a:schemeClr val="tx1">
                    <a:lumMod val="75000"/>
                  </a:schemeClr>
                </a:solidFill>
                <a:latin typeface="Microsoft NeoGothic" panose="020B0402040204020203" pitchFamily="50" charset="-127"/>
                <a:ea typeface="Microsoft NeoGothic" panose="020B0402040204020203" pitchFamily="50" charset="-127"/>
              </a:rPr>
              <a:t>(</a:t>
            </a:r>
            <a:r>
              <a:rPr lang="ko-KR" altLang="en-US" sz="3600" dirty="0">
                <a:solidFill>
                  <a:schemeClr val="tx1">
                    <a:lumMod val="75000"/>
                  </a:schemeClr>
                </a:solidFill>
                <a:latin typeface="Microsoft NeoGothic" panose="020B0402040204020203" pitchFamily="50" charset="-127"/>
                <a:ea typeface="Microsoft NeoGothic" panose="020B0402040204020203" pitchFamily="50" charset="-127"/>
              </a:rPr>
              <a:t>확대</a:t>
            </a:r>
            <a:r>
              <a:rPr lang="en-US" altLang="ko-KR" sz="3600" dirty="0">
                <a:solidFill>
                  <a:schemeClr val="tx1">
                    <a:lumMod val="75000"/>
                  </a:schemeClr>
                </a:solidFill>
                <a:latin typeface="Microsoft NeoGothic" panose="020B0402040204020203" pitchFamily="50" charset="-127"/>
                <a:ea typeface="Microsoft NeoGothic" panose="020B0402040204020203" pitchFamily="50" charset="-127"/>
              </a:rPr>
              <a:t>/</a:t>
            </a:r>
            <a:r>
              <a:rPr lang="ko-KR" altLang="en-US" sz="3600" dirty="0">
                <a:solidFill>
                  <a:schemeClr val="tx1">
                    <a:lumMod val="75000"/>
                  </a:schemeClr>
                </a:solidFill>
                <a:latin typeface="Microsoft NeoGothic" panose="020B0402040204020203" pitchFamily="50" charset="-127"/>
                <a:ea typeface="Microsoft NeoGothic" panose="020B0402040204020203" pitchFamily="50" charset="-127"/>
              </a:rPr>
              <a:t>축소</a:t>
            </a:r>
            <a:r>
              <a:rPr lang="en-US" sz="3600" dirty="0">
                <a:solidFill>
                  <a:schemeClr val="tx1">
                    <a:lumMod val="75000"/>
                  </a:schemeClr>
                </a:solidFill>
                <a:latin typeface="Microsoft NeoGothic" panose="020B0402040204020203" pitchFamily="50" charset="-127"/>
                <a:ea typeface="Microsoft NeoGothic" panose="020B0402040204020203" pitchFamily="50" charset="-127"/>
              </a:rPr>
              <a:t>)</a:t>
            </a:r>
          </a:p>
        </p:txBody>
      </p:sp>
    </p:spTree>
    <p:extLst>
      <p:ext uri="{BB962C8B-B14F-4D97-AF65-F5344CB8AC3E}">
        <p14:creationId xmlns:p14="http://schemas.microsoft.com/office/powerpoint/2010/main" val="244517950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design(</a:t>
            </a:r>
            <a:r>
              <a:rPr lang="ko-KR" altLang="en-US"/>
              <a:t>맞춤</a:t>
            </a:r>
            <a:r>
              <a:rPr lang="en-US" dirty="0"/>
              <a:t>)</a:t>
            </a:r>
          </a:p>
        </p:txBody>
      </p:sp>
      <p:sp>
        <p:nvSpPr>
          <p:cNvPr id="8" name="Text Placeholder 2"/>
          <p:cNvSpPr>
            <a:spLocks noGrp="1"/>
          </p:cNvSpPr>
          <p:nvPr>
            <p:ph type="body" sz="quarter" idx="10"/>
          </p:nvPr>
        </p:nvSpPr>
        <p:spPr>
          <a:xfrm>
            <a:off x="269239" y="1189177"/>
            <a:ext cx="11653523" cy="802005"/>
          </a:xfrm>
        </p:spPr>
        <p:txBody>
          <a:bodyPr/>
          <a:lstStyle/>
          <a:p>
            <a:r>
              <a:rPr lang="ko-KR" altLang="en-US" dirty="0">
                <a:latin typeface="Microsoft NeoGothic" panose="020B0402040204020203" pitchFamily="50" charset="-127"/>
                <a:ea typeface="Microsoft NeoGothic" panose="020B0402040204020203" pitchFamily="50" charset="-127"/>
              </a:rPr>
              <a:t>특별한 장치에는 특별한 경험을</a:t>
            </a:r>
            <a:r>
              <a:rPr lang="en-US" altLang="ko-KR" dirty="0">
                <a:latin typeface="Microsoft NeoGothic" panose="020B0402040204020203" pitchFamily="50" charset="-127"/>
                <a:ea typeface="Microsoft NeoGothic" panose="020B0402040204020203" pitchFamily="50" charset="-127"/>
              </a:rPr>
              <a:t>(</a:t>
            </a:r>
            <a:r>
              <a:rPr lang="ko-KR" altLang="en-US">
                <a:latin typeface="Microsoft NeoGothic" panose="020B0402040204020203" pitchFamily="50" charset="-127"/>
                <a:ea typeface="Microsoft NeoGothic" panose="020B0402040204020203" pitchFamily="50" charset="-127"/>
              </a:rPr>
              <a:t>그에 걸맞는</a:t>
            </a:r>
            <a:r>
              <a:rPr lang="en-US" altLang="ko-KR" dirty="0">
                <a:latin typeface="Microsoft NeoGothic" panose="020B0402040204020203" pitchFamily="50" charset="-127"/>
                <a:ea typeface="Microsoft NeoGothic" panose="020B0402040204020203" pitchFamily="50" charset="-127"/>
              </a:rPr>
              <a:t>)</a:t>
            </a:r>
            <a:r>
              <a:rPr lang="ko-KR" altLang="en-US">
                <a:latin typeface="Microsoft NeoGothic" panose="020B0402040204020203" pitchFamily="50" charset="-127"/>
                <a:ea typeface="Microsoft NeoGothic" panose="020B0402040204020203" pitchFamily="50" charset="-127"/>
              </a:rPr>
              <a:t> </a:t>
            </a:r>
            <a:endParaRPr lang="en-US" dirty="0">
              <a:latin typeface="Microsoft NeoGothic" panose="020B0402040204020203" pitchFamily="50" charset="-127"/>
              <a:ea typeface="Microsoft NeoGothic" panose="020B0402040204020203" pitchFamily="50" charset="-127"/>
            </a:endParaRPr>
          </a:p>
        </p:txBody>
      </p:sp>
      <p:sp>
        <p:nvSpPr>
          <p:cNvPr id="9" name="TextBox 8"/>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0" name="TextBox 9"/>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1"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12"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3"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1330624559"/>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6D5451-9DB5-49D2-85A6-2ECDC8A4D115}">
  <ds:schemaRefs>
    <ds:schemaRef ds:uri="http://schemas.microsoft.com/sharepoint/v3/contenttype/forms"/>
  </ds:schemaRefs>
</ds:datastoreItem>
</file>

<file path=customXml/itemProps2.xml><?xml version="1.0" encoding="utf-8"?>
<ds:datastoreItem xmlns:ds="http://schemas.openxmlformats.org/officeDocument/2006/customXml" ds:itemID="{0315A7AC-0078-4469-AFAB-2FB96E9E79BB}">
  <ds:schemaRefs>
    <ds:schemaRef ds:uri="http://schemas.microsoft.com/office/2006/metadata/properties"/>
    <ds:schemaRef ds:uri="http://schemas.microsoft.com/office/infopath/2007/PartnerControls"/>
    <ds:schemaRef ds:uri="05FD27EB-CB97-4E61-B9E7-0CFF7914CBAF"/>
  </ds:schemaRefs>
</ds:datastoreItem>
</file>

<file path=customXml/itemProps3.xml><?xml version="1.0" encoding="utf-8"?>
<ds:datastoreItem xmlns:ds="http://schemas.openxmlformats.org/officeDocument/2006/customXml" ds:itemID="{C7E5CE8E-AB7E-4750-A989-052340544F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1968</Words>
  <Application>Microsoft Office PowerPoint</Application>
  <PresentationFormat>Widescreen</PresentationFormat>
  <Paragraphs>326</Paragraphs>
  <Slides>28</Slides>
  <Notes>28</Notes>
  <HiddenSlides>0</HiddenSlides>
  <MMClips>3</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1" baseType="lpstr">
      <vt:lpstr>맑은 고딕</vt:lpstr>
      <vt:lpstr>Microsoft NeoGothic</vt:lpstr>
      <vt:lpstr>Arial</vt:lpstr>
      <vt:lpstr>Consolas</vt:lpstr>
      <vt:lpstr>Segoe UI</vt:lpstr>
      <vt:lpstr>Segoe UI Emoji</vt:lpstr>
      <vt:lpstr>Segoe UI Light</vt:lpstr>
      <vt:lpstr>Segoe UI Semibold</vt:lpstr>
      <vt:lpstr>Segoe UI Semilight</vt:lpstr>
      <vt:lpstr>Wingdings</vt:lpstr>
      <vt:lpstr>PPT%20Theme</vt:lpstr>
      <vt:lpstr>BUILD WHITE TEMPLATE</vt:lpstr>
      <vt:lpstr>Image</vt:lpstr>
      <vt:lpstr>조막만한 화면부터 대박만한 화면까지 고생 끝             시작</vt:lpstr>
      <vt:lpstr>PowerPoint Presentation</vt:lpstr>
      <vt:lpstr>PowerPoint Presentation</vt:lpstr>
      <vt:lpstr>PowerPoint Presentation</vt:lpstr>
      <vt:lpstr>UWP?</vt:lpstr>
      <vt:lpstr>PowerPoint Presentation</vt:lpstr>
      <vt:lpstr>PowerPoint Presentation</vt:lpstr>
      <vt:lpstr>PowerPoint Presentation</vt:lpstr>
      <vt:lpstr>Tailored design(맞춤)</vt:lpstr>
      <vt:lpstr>Tailored(맞춤)</vt:lpstr>
      <vt:lpstr>Multi-headed solution? </vt:lpstr>
      <vt:lpstr>각개 격파</vt:lpstr>
      <vt:lpstr>UWP? </vt:lpstr>
      <vt:lpstr>단 하나!</vt:lpstr>
      <vt:lpstr>UWP를 위한 도구</vt:lpstr>
      <vt:lpstr>Visual States</vt:lpstr>
      <vt:lpstr>Visual States</vt:lpstr>
      <vt:lpstr>Visual States</vt:lpstr>
      <vt:lpstr>Visual States</vt:lpstr>
      <vt:lpstr>Visual states  View의 변화를 책임집니다.</vt:lpstr>
      <vt:lpstr>How to set the visual state</vt:lpstr>
      <vt:lpstr>Adaptive triggers  이거 하나면 코드가 필요없습니다.</vt:lpstr>
      <vt:lpstr>Adaptive triggers</vt:lpstr>
      <vt:lpstr>Custom triggers  별의별 시나리오를 싹다 지원합니다.</vt:lpstr>
      <vt:lpstr>WindowsStateTriggers </vt:lpstr>
      <vt:lpstr>XAML's RelativePanel control</vt:lpstr>
      <vt:lpstr>UWP 도전하시죠!</vt:lpstr>
      <vt:lpstr>권영철 zerosteeler@outlook.com 010-4522-8103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2015-05-18T19:03:11Z</dcterms:created>
  <dcterms:modified xsi:type="dcterms:W3CDTF">2017-01-13T14:20:49Z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